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6858000" cx="12192000"/>
  <p:notesSz cx="6858000" cy="9144000"/>
  <p:embeddedFontLst>
    <p:embeddedFont>
      <p:font typeface="Roboto"/>
      <p:regular r:id="rId13"/>
      <p:bold r:id="rId14"/>
      <p:italic r:id="rId15"/>
      <p:boldItalic r:id="rId16"/>
    </p:embeddedFont>
    <p:embeddedFont>
      <p:font typeface="Teko"/>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87F6AE-5AA9-41C3-B18D-B4509D9AE29C}">
  <a:tblStyle styleId="{2587F6AE-5AA9-41C3-B18D-B4509D9AE2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Teko-regular.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Tek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e00c5aa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9e00c5aa49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e00c5aa4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9e00c5aa49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e00c5aa4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9e00c5aa49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e00c5aa4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9e00c5aa49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e00c5aa4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9e00c5aa49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e00c5aa4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9e00c5aa49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Font typeface="Roboto"/>
              <a:buNone/>
              <a:defRPr>
                <a:latin typeface="Roboto"/>
                <a:ea typeface="Roboto"/>
                <a:cs typeface="Roboto"/>
                <a:sym typeface="Roboto"/>
              </a:defRPr>
            </a:lvl1pPr>
            <a:lvl2pPr lvl="1">
              <a:spcBef>
                <a:spcPts val="0"/>
              </a:spcBef>
              <a:spcAft>
                <a:spcPts val="0"/>
              </a:spcAft>
              <a:buSzPts val="1400"/>
              <a:buFont typeface="Roboto"/>
              <a:buNone/>
              <a:defRPr>
                <a:latin typeface="Roboto"/>
                <a:ea typeface="Roboto"/>
                <a:cs typeface="Roboto"/>
                <a:sym typeface="Roboto"/>
              </a:defRPr>
            </a:lvl2pPr>
            <a:lvl3pPr lvl="2">
              <a:spcBef>
                <a:spcPts val="0"/>
              </a:spcBef>
              <a:spcAft>
                <a:spcPts val="0"/>
              </a:spcAft>
              <a:buSzPts val="1400"/>
              <a:buFont typeface="Roboto"/>
              <a:buNone/>
              <a:defRPr>
                <a:latin typeface="Roboto"/>
                <a:ea typeface="Roboto"/>
                <a:cs typeface="Roboto"/>
                <a:sym typeface="Roboto"/>
              </a:defRPr>
            </a:lvl3pPr>
            <a:lvl4pPr lvl="3">
              <a:spcBef>
                <a:spcPts val="0"/>
              </a:spcBef>
              <a:spcAft>
                <a:spcPts val="0"/>
              </a:spcAft>
              <a:buSzPts val="1400"/>
              <a:buFont typeface="Roboto"/>
              <a:buNone/>
              <a:defRPr>
                <a:latin typeface="Roboto"/>
                <a:ea typeface="Roboto"/>
                <a:cs typeface="Roboto"/>
                <a:sym typeface="Roboto"/>
              </a:defRPr>
            </a:lvl4pPr>
            <a:lvl5pPr lvl="4">
              <a:spcBef>
                <a:spcPts val="0"/>
              </a:spcBef>
              <a:spcAft>
                <a:spcPts val="0"/>
              </a:spcAft>
              <a:buSzPts val="1400"/>
              <a:buFont typeface="Roboto"/>
              <a:buNone/>
              <a:defRPr>
                <a:latin typeface="Roboto"/>
                <a:ea typeface="Roboto"/>
                <a:cs typeface="Roboto"/>
                <a:sym typeface="Roboto"/>
              </a:defRPr>
            </a:lvl5pPr>
            <a:lvl6pPr lvl="5">
              <a:spcBef>
                <a:spcPts val="0"/>
              </a:spcBef>
              <a:spcAft>
                <a:spcPts val="0"/>
              </a:spcAft>
              <a:buSzPts val="1400"/>
              <a:buFont typeface="Roboto"/>
              <a:buNone/>
              <a:defRPr>
                <a:latin typeface="Roboto"/>
                <a:ea typeface="Roboto"/>
                <a:cs typeface="Roboto"/>
                <a:sym typeface="Roboto"/>
              </a:defRPr>
            </a:lvl6pPr>
            <a:lvl7pPr lvl="6">
              <a:spcBef>
                <a:spcPts val="0"/>
              </a:spcBef>
              <a:spcAft>
                <a:spcPts val="0"/>
              </a:spcAft>
              <a:buSzPts val="1400"/>
              <a:buFont typeface="Roboto"/>
              <a:buNone/>
              <a:defRPr>
                <a:latin typeface="Roboto"/>
                <a:ea typeface="Roboto"/>
                <a:cs typeface="Roboto"/>
                <a:sym typeface="Roboto"/>
              </a:defRPr>
            </a:lvl7pPr>
            <a:lvl8pPr lvl="7">
              <a:spcBef>
                <a:spcPts val="0"/>
              </a:spcBef>
              <a:spcAft>
                <a:spcPts val="0"/>
              </a:spcAft>
              <a:buSzPts val="1400"/>
              <a:buFont typeface="Roboto"/>
              <a:buNone/>
              <a:defRPr>
                <a:latin typeface="Roboto"/>
                <a:ea typeface="Roboto"/>
                <a:cs typeface="Roboto"/>
                <a:sym typeface="Roboto"/>
              </a:defRPr>
            </a:lvl8pPr>
            <a:lvl9pPr lvl="8">
              <a:spcBef>
                <a:spcPts val="0"/>
              </a:spcBef>
              <a:spcAft>
                <a:spcPts val="0"/>
              </a:spcAft>
              <a:buSzPts val="1400"/>
              <a:buFont typeface="Roboto"/>
              <a:buNone/>
              <a:defRPr>
                <a:latin typeface="Roboto"/>
                <a:ea typeface="Roboto"/>
                <a:cs typeface="Roboto"/>
                <a:sym typeface="Roboto"/>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Font typeface="Roboto"/>
              <a:buChar char="•"/>
              <a:defRPr>
                <a:latin typeface="Roboto"/>
                <a:ea typeface="Roboto"/>
                <a:cs typeface="Roboto"/>
                <a:sym typeface="Roboto"/>
              </a:defRPr>
            </a:lvl1pPr>
            <a:lvl2pPr indent="-342900" lvl="1" marL="9144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2pPr>
            <a:lvl3pPr indent="-342900" lvl="2" marL="13716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3pPr>
            <a:lvl4pPr indent="-342900" lvl="3" marL="18288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4pPr>
            <a:lvl5pPr indent="-342900" lvl="4" marL="22860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5pPr>
            <a:lvl6pPr indent="-342900" lvl="5" marL="27432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6pPr>
            <a:lvl7pPr indent="-342900" lvl="6" marL="32004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7pPr>
            <a:lvl8pPr indent="-342900" lvl="7" marL="36576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8pPr>
            <a:lvl9pPr indent="-342900" lvl="8" marL="4114800" algn="l">
              <a:lnSpc>
                <a:spcPct val="90000"/>
              </a:lnSpc>
              <a:spcBef>
                <a:spcPts val="500"/>
              </a:spcBef>
              <a:spcAft>
                <a:spcPts val="0"/>
              </a:spcAft>
              <a:buClr>
                <a:schemeClr val="dk1"/>
              </a:buClr>
              <a:buSzPts val="1800"/>
              <a:buFont typeface="Roboto"/>
              <a:buChar char="•"/>
              <a:defRPr>
                <a:latin typeface="Roboto"/>
                <a:ea typeface="Roboto"/>
                <a:cs typeface="Roboto"/>
                <a:sym typeface="Roboto"/>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Font typeface="Roboto"/>
              <a:buNone/>
              <a:defRPr>
                <a:latin typeface="Roboto"/>
                <a:ea typeface="Roboto"/>
                <a:cs typeface="Roboto"/>
                <a:sym typeface="Roboto"/>
              </a:defRPr>
            </a:lvl1pPr>
            <a:lvl2pPr lvl="1" algn="l">
              <a:spcBef>
                <a:spcPts val="0"/>
              </a:spcBef>
              <a:spcAft>
                <a:spcPts val="0"/>
              </a:spcAft>
              <a:buSzPts val="1400"/>
              <a:buFont typeface="Roboto"/>
              <a:buNone/>
              <a:defRPr>
                <a:latin typeface="Roboto"/>
                <a:ea typeface="Roboto"/>
                <a:cs typeface="Roboto"/>
                <a:sym typeface="Roboto"/>
              </a:defRPr>
            </a:lvl2pPr>
            <a:lvl3pPr lvl="2" algn="l">
              <a:spcBef>
                <a:spcPts val="0"/>
              </a:spcBef>
              <a:spcAft>
                <a:spcPts val="0"/>
              </a:spcAft>
              <a:buSzPts val="1400"/>
              <a:buFont typeface="Roboto"/>
              <a:buNone/>
              <a:defRPr>
                <a:latin typeface="Roboto"/>
                <a:ea typeface="Roboto"/>
                <a:cs typeface="Roboto"/>
                <a:sym typeface="Roboto"/>
              </a:defRPr>
            </a:lvl3pPr>
            <a:lvl4pPr lvl="3" algn="l">
              <a:spcBef>
                <a:spcPts val="0"/>
              </a:spcBef>
              <a:spcAft>
                <a:spcPts val="0"/>
              </a:spcAft>
              <a:buSzPts val="1400"/>
              <a:buFont typeface="Roboto"/>
              <a:buNone/>
              <a:defRPr>
                <a:latin typeface="Roboto"/>
                <a:ea typeface="Roboto"/>
                <a:cs typeface="Roboto"/>
                <a:sym typeface="Roboto"/>
              </a:defRPr>
            </a:lvl4pPr>
            <a:lvl5pPr lvl="4" algn="l">
              <a:spcBef>
                <a:spcPts val="0"/>
              </a:spcBef>
              <a:spcAft>
                <a:spcPts val="0"/>
              </a:spcAft>
              <a:buSzPts val="1400"/>
              <a:buFont typeface="Roboto"/>
              <a:buNone/>
              <a:defRPr>
                <a:latin typeface="Roboto"/>
                <a:ea typeface="Roboto"/>
                <a:cs typeface="Roboto"/>
                <a:sym typeface="Roboto"/>
              </a:defRPr>
            </a:lvl5pPr>
            <a:lvl6pPr lvl="5" algn="l">
              <a:spcBef>
                <a:spcPts val="0"/>
              </a:spcBef>
              <a:spcAft>
                <a:spcPts val="0"/>
              </a:spcAft>
              <a:buSzPts val="1400"/>
              <a:buFont typeface="Roboto"/>
              <a:buNone/>
              <a:defRPr>
                <a:latin typeface="Roboto"/>
                <a:ea typeface="Roboto"/>
                <a:cs typeface="Roboto"/>
                <a:sym typeface="Roboto"/>
              </a:defRPr>
            </a:lvl6pPr>
            <a:lvl7pPr lvl="6" algn="l">
              <a:spcBef>
                <a:spcPts val="0"/>
              </a:spcBef>
              <a:spcAft>
                <a:spcPts val="0"/>
              </a:spcAft>
              <a:buSzPts val="1400"/>
              <a:buFont typeface="Roboto"/>
              <a:buNone/>
              <a:defRPr>
                <a:latin typeface="Roboto"/>
                <a:ea typeface="Roboto"/>
                <a:cs typeface="Roboto"/>
                <a:sym typeface="Roboto"/>
              </a:defRPr>
            </a:lvl7pPr>
            <a:lvl8pPr lvl="7" algn="l">
              <a:spcBef>
                <a:spcPts val="0"/>
              </a:spcBef>
              <a:spcAft>
                <a:spcPts val="0"/>
              </a:spcAft>
              <a:buSzPts val="1400"/>
              <a:buFont typeface="Roboto"/>
              <a:buNone/>
              <a:defRPr>
                <a:latin typeface="Roboto"/>
                <a:ea typeface="Roboto"/>
                <a:cs typeface="Roboto"/>
                <a:sym typeface="Roboto"/>
              </a:defRPr>
            </a:lvl8pPr>
            <a:lvl9pPr lvl="8" algn="l">
              <a:spcBef>
                <a:spcPts val="0"/>
              </a:spcBef>
              <a:spcAft>
                <a:spcPts val="0"/>
              </a:spcAft>
              <a:buSzPts val="1400"/>
              <a:buFont typeface="Roboto"/>
              <a:buNone/>
              <a:defRPr>
                <a:latin typeface="Roboto"/>
                <a:ea typeface="Roboto"/>
                <a:cs typeface="Roboto"/>
                <a:sym typeface="Roboto"/>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Font typeface="Roboto"/>
              <a:buNone/>
              <a:defRPr>
                <a:latin typeface="Roboto"/>
                <a:ea typeface="Roboto"/>
                <a:cs typeface="Roboto"/>
                <a:sym typeface="Roboto"/>
              </a:defRPr>
            </a:lvl1pPr>
            <a:lvl2pPr lvl="1" algn="l">
              <a:spcBef>
                <a:spcPts val="0"/>
              </a:spcBef>
              <a:spcAft>
                <a:spcPts val="0"/>
              </a:spcAft>
              <a:buSzPts val="1400"/>
              <a:buFont typeface="Roboto"/>
              <a:buNone/>
              <a:defRPr>
                <a:latin typeface="Roboto"/>
                <a:ea typeface="Roboto"/>
                <a:cs typeface="Roboto"/>
                <a:sym typeface="Roboto"/>
              </a:defRPr>
            </a:lvl2pPr>
            <a:lvl3pPr lvl="2" algn="l">
              <a:spcBef>
                <a:spcPts val="0"/>
              </a:spcBef>
              <a:spcAft>
                <a:spcPts val="0"/>
              </a:spcAft>
              <a:buSzPts val="1400"/>
              <a:buFont typeface="Roboto"/>
              <a:buNone/>
              <a:defRPr>
                <a:latin typeface="Roboto"/>
                <a:ea typeface="Roboto"/>
                <a:cs typeface="Roboto"/>
                <a:sym typeface="Roboto"/>
              </a:defRPr>
            </a:lvl3pPr>
            <a:lvl4pPr lvl="3" algn="l">
              <a:spcBef>
                <a:spcPts val="0"/>
              </a:spcBef>
              <a:spcAft>
                <a:spcPts val="0"/>
              </a:spcAft>
              <a:buSzPts val="1400"/>
              <a:buFont typeface="Roboto"/>
              <a:buNone/>
              <a:defRPr>
                <a:latin typeface="Roboto"/>
                <a:ea typeface="Roboto"/>
                <a:cs typeface="Roboto"/>
                <a:sym typeface="Roboto"/>
              </a:defRPr>
            </a:lvl4pPr>
            <a:lvl5pPr lvl="4" algn="l">
              <a:spcBef>
                <a:spcPts val="0"/>
              </a:spcBef>
              <a:spcAft>
                <a:spcPts val="0"/>
              </a:spcAft>
              <a:buSzPts val="1400"/>
              <a:buFont typeface="Roboto"/>
              <a:buNone/>
              <a:defRPr>
                <a:latin typeface="Roboto"/>
                <a:ea typeface="Roboto"/>
                <a:cs typeface="Roboto"/>
                <a:sym typeface="Roboto"/>
              </a:defRPr>
            </a:lvl5pPr>
            <a:lvl6pPr lvl="5" algn="l">
              <a:spcBef>
                <a:spcPts val="0"/>
              </a:spcBef>
              <a:spcAft>
                <a:spcPts val="0"/>
              </a:spcAft>
              <a:buSzPts val="1400"/>
              <a:buFont typeface="Roboto"/>
              <a:buNone/>
              <a:defRPr>
                <a:latin typeface="Roboto"/>
                <a:ea typeface="Roboto"/>
                <a:cs typeface="Roboto"/>
                <a:sym typeface="Roboto"/>
              </a:defRPr>
            </a:lvl6pPr>
            <a:lvl7pPr lvl="6" algn="l">
              <a:spcBef>
                <a:spcPts val="0"/>
              </a:spcBef>
              <a:spcAft>
                <a:spcPts val="0"/>
              </a:spcAft>
              <a:buSzPts val="1400"/>
              <a:buFont typeface="Roboto"/>
              <a:buNone/>
              <a:defRPr>
                <a:latin typeface="Roboto"/>
                <a:ea typeface="Roboto"/>
                <a:cs typeface="Roboto"/>
                <a:sym typeface="Roboto"/>
              </a:defRPr>
            </a:lvl7pPr>
            <a:lvl8pPr lvl="7" algn="l">
              <a:spcBef>
                <a:spcPts val="0"/>
              </a:spcBef>
              <a:spcAft>
                <a:spcPts val="0"/>
              </a:spcAft>
              <a:buSzPts val="1400"/>
              <a:buFont typeface="Roboto"/>
              <a:buNone/>
              <a:defRPr>
                <a:latin typeface="Roboto"/>
                <a:ea typeface="Roboto"/>
                <a:cs typeface="Roboto"/>
                <a:sym typeface="Roboto"/>
              </a:defRPr>
            </a:lvl8pPr>
            <a:lvl9pPr lvl="8" algn="l">
              <a:spcBef>
                <a:spcPts val="0"/>
              </a:spcBef>
              <a:spcAft>
                <a:spcPts val="0"/>
              </a:spcAft>
              <a:buSzPts val="1400"/>
              <a:buFont typeface="Roboto"/>
              <a:buNone/>
              <a:defRPr>
                <a:latin typeface="Roboto"/>
                <a:ea typeface="Roboto"/>
                <a:cs typeface="Roboto"/>
                <a:sym typeface="Roboto"/>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ec2-3-23-60-243.us-east-2.compute.amazonaws.com/" TargetMode="Externa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jpg"/><Relationship Id="rId10" Type="http://schemas.openxmlformats.org/officeDocument/2006/relationships/image" Target="../media/image12.png"/><Relationship Id="rId9" Type="http://schemas.openxmlformats.org/officeDocument/2006/relationships/image" Target="../media/image13.png"/><Relationship Id="rId5" Type="http://schemas.openxmlformats.org/officeDocument/2006/relationships/image" Target="../media/image17.jpg"/><Relationship Id="rId6" Type="http://schemas.openxmlformats.org/officeDocument/2006/relationships/image" Target="../media/image15.jpg"/><Relationship Id="rId7" Type="http://schemas.openxmlformats.org/officeDocument/2006/relationships/image" Target="../media/image14.jpg"/><Relationship Id="rId8"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0" y="0"/>
            <a:ext cx="12192000" cy="1132114"/>
          </a:xfrm>
          <a:prstGeom prst="rect">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85" name="Google Shape;85;p13"/>
          <p:cNvPicPr preferRelativeResize="0"/>
          <p:nvPr/>
        </p:nvPicPr>
        <p:blipFill rotWithShape="1">
          <a:blip r:embed="rId3">
            <a:alphaModFix/>
          </a:blip>
          <a:srcRect b="0" l="0" r="0" t="0"/>
          <a:stretch/>
        </p:blipFill>
        <p:spPr>
          <a:xfrm>
            <a:off x="116115" y="0"/>
            <a:ext cx="1494971" cy="1494971"/>
          </a:xfrm>
          <a:prstGeom prst="rect">
            <a:avLst/>
          </a:prstGeom>
          <a:noFill/>
          <a:ln>
            <a:noFill/>
          </a:ln>
        </p:spPr>
      </p:pic>
      <p:sp>
        <p:nvSpPr>
          <p:cNvPr id="86" name="Google Shape;86;p13"/>
          <p:cNvSpPr txBox="1"/>
          <p:nvPr/>
        </p:nvSpPr>
        <p:spPr>
          <a:xfrm>
            <a:off x="1683659" y="43542"/>
            <a:ext cx="7663796"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lt1"/>
                </a:solidFill>
                <a:latin typeface="Teko"/>
                <a:ea typeface="Teko"/>
                <a:cs typeface="Teko"/>
                <a:sym typeface="Teko"/>
              </a:rPr>
              <a:t>Global Hazard Exposure and Resilience Trends</a:t>
            </a:r>
            <a:endParaRPr/>
          </a:p>
          <a:p>
            <a:pPr indent="0" lvl="0" marL="0" marR="0" rtl="0" algn="l">
              <a:spcBef>
                <a:spcPts val="0"/>
              </a:spcBef>
              <a:spcAft>
                <a:spcPts val="0"/>
              </a:spcAft>
              <a:buNone/>
            </a:pPr>
            <a:r>
              <a:rPr lang="en-US" sz="3200">
                <a:solidFill>
                  <a:schemeClr val="lt1"/>
                </a:solidFill>
                <a:latin typeface="Teko"/>
                <a:ea typeface="Teko"/>
                <a:cs typeface="Teko"/>
                <a:sym typeface="Teko"/>
              </a:rPr>
              <a:t>By Earth Observation Analysis Tools (Global HEARTBEAT)</a:t>
            </a:r>
            <a:endParaRPr sz="3200">
              <a:solidFill>
                <a:schemeClr val="lt1"/>
              </a:solidFill>
              <a:latin typeface="Teko"/>
              <a:ea typeface="Teko"/>
              <a:cs typeface="Teko"/>
              <a:sym typeface="Teko"/>
            </a:endParaRPr>
          </a:p>
        </p:txBody>
      </p:sp>
      <p:sp>
        <p:nvSpPr>
          <p:cNvPr id="87" name="Google Shape;87;p13"/>
          <p:cNvSpPr txBox="1"/>
          <p:nvPr>
            <p:ph type="title"/>
          </p:nvPr>
        </p:nvSpPr>
        <p:spPr>
          <a:xfrm>
            <a:off x="838200" y="1383000"/>
            <a:ext cx="58278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Planet, With People</a:t>
            </a:r>
            <a:endParaRPr/>
          </a:p>
        </p:txBody>
      </p:sp>
      <p:sp>
        <p:nvSpPr>
          <p:cNvPr id="88" name="Google Shape;88;p13"/>
          <p:cNvSpPr txBox="1"/>
          <p:nvPr>
            <p:ph idx="1" type="body"/>
          </p:nvPr>
        </p:nvSpPr>
        <p:spPr>
          <a:xfrm>
            <a:off x="838200" y="2793000"/>
            <a:ext cx="4937100" cy="3757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900"/>
              <a:t>Satellite data is a rich source of information on our communities. Detailed satellite mapping has been accomplished through the </a:t>
            </a:r>
            <a:r>
              <a:rPr lang="en-US" sz="1900"/>
              <a:t>NASA Socioeconomic Data and Applications Center</a:t>
            </a:r>
            <a:r>
              <a:rPr lang="en-US" sz="1900"/>
              <a:t> (SEDAC), but much of this information is unknown to researchers and inaccessible to people without specialized tools and training. </a:t>
            </a:r>
            <a:endParaRPr sz="1900"/>
          </a:p>
          <a:p>
            <a:pPr indent="0" lvl="0" marL="0" rtl="0" algn="l">
              <a:spcBef>
                <a:spcPts val="1000"/>
              </a:spcBef>
              <a:spcAft>
                <a:spcPts val="0"/>
              </a:spcAft>
              <a:buNone/>
            </a:pPr>
            <a:r>
              <a:rPr lang="en-US" sz="1900"/>
              <a:t>We are a team from Canada and the Philippines and our mission is to develop an interface to present SEDAC data in a way that can be of tremendous value to users. </a:t>
            </a:r>
            <a:endParaRPr sz="1900"/>
          </a:p>
        </p:txBody>
      </p:sp>
      <p:pic>
        <p:nvPicPr>
          <p:cNvPr id="89" name="Google Shape;89;p13"/>
          <p:cNvPicPr preferRelativeResize="0"/>
          <p:nvPr/>
        </p:nvPicPr>
        <p:blipFill>
          <a:blip r:embed="rId4">
            <a:alphaModFix/>
          </a:blip>
          <a:stretch>
            <a:fillRect/>
          </a:stretch>
        </p:blipFill>
        <p:spPr>
          <a:xfrm>
            <a:off x="6137975" y="1383000"/>
            <a:ext cx="2746675" cy="1905475"/>
          </a:xfrm>
          <a:prstGeom prst="rect">
            <a:avLst/>
          </a:prstGeom>
          <a:noFill/>
          <a:ln>
            <a:noFill/>
          </a:ln>
        </p:spPr>
      </p:pic>
      <p:pic>
        <p:nvPicPr>
          <p:cNvPr id="90" name="Google Shape;90;p13"/>
          <p:cNvPicPr preferRelativeResize="0"/>
          <p:nvPr/>
        </p:nvPicPr>
        <p:blipFill>
          <a:blip r:embed="rId5">
            <a:alphaModFix/>
          </a:blip>
          <a:stretch>
            <a:fillRect/>
          </a:stretch>
        </p:blipFill>
        <p:spPr>
          <a:xfrm>
            <a:off x="6137975" y="3299850"/>
            <a:ext cx="2746679" cy="1637153"/>
          </a:xfrm>
          <a:prstGeom prst="rect">
            <a:avLst/>
          </a:prstGeom>
          <a:noFill/>
          <a:ln>
            <a:noFill/>
          </a:ln>
        </p:spPr>
      </p:pic>
      <p:pic>
        <p:nvPicPr>
          <p:cNvPr id="91" name="Google Shape;91;p13"/>
          <p:cNvPicPr preferRelativeResize="0"/>
          <p:nvPr/>
        </p:nvPicPr>
        <p:blipFill>
          <a:blip r:embed="rId6">
            <a:alphaModFix/>
          </a:blip>
          <a:stretch>
            <a:fillRect/>
          </a:stretch>
        </p:blipFill>
        <p:spPr>
          <a:xfrm>
            <a:off x="6137975" y="4913700"/>
            <a:ext cx="2746676" cy="1637150"/>
          </a:xfrm>
          <a:prstGeom prst="rect">
            <a:avLst/>
          </a:prstGeom>
          <a:noFill/>
          <a:ln>
            <a:noFill/>
          </a:ln>
        </p:spPr>
      </p:pic>
      <p:pic>
        <p:nvPicPr>
          <p:cNvPr id="92" name="Google Shape;92;p13"/>
          <p:cNvPicPr preferRelativeResize="0"/>
          <p:nvPr/>
        </p:nvPicPr>
        <p:blipFill rotWithShape="1">
          <a:blip r:embed="rId7">
            <a:alphaModFix/>
          </a:blip>
          <a:srcRect b="0" l="0" r="15469" t="0"/>
          <a:stretch/>
        </p:blipFill>
        <p:spPr>
          <a:xfrm>
            <a:off x="8884650" y="3299850"/>
            <a:ext cx="2614175" cy="1637150"/>
          </a:xfrm>
          <a:prstGeom prst="rect">
            <a:avLst/>
          </a:prstGeom>
          <a:noFill/>
          <a:ln>
            <a:noFill/>
          </a:ln>
        </p:spPr>
      </p:pic>
      <p:pic>
        <p:nvPicPr>
          <p:cNvPr id="93" name="Google Shape;93;p13"/>
          <p:cNvPicPr preferRelativeResize="0"/>
          <p:nvPr/>
        </p:nvPicPr>
        <p:blipFill rotWithShape="1">
          <a:blip r:embed="rId8">
            <a:alphaModFix/>
          </a:blip>
          <a:srcRect b="17355" l="0" r="0" t="0"/>
          <a:stretch/>
        </p:blipFill>
        <p:spPr>
          <a:xfrm>
            <a:off x="8884650" y="4937000"/>
            <a:ext cx="2614175" cy="1613850"/>
          </a:xfrm>
          <a:prstGeom prst="rect">
            <a:avLst/>
          </a:prstGeom>
          <a:noFill/>
          <a:ln>
            <a:noFill/>
          </a:ln>
        </p:spPr>
      </p:pic>
      <p:pic>
        <p:nvPicPr>
          <p:cNvPr id="94" name="Google Shape;94;p13"/>
          <p:cNvPicPr preferRelativeResize="0"/>
          <p:nvPr/>
        </p:nvPicPr>
        <p:blipFill rotWithShape="1">
          <a:blip r:embed="rId9">
            <a:alphaModFix/>
          </a:blip>
          <a:srcRect b="0" l="0" r="10610" t="0"/>
          <a:stretch/>
        </p:blipFill>
        <p:spPr>
          <a:xfrm>
            <a:off x="8884650" y="1383000"/>
            <a:ext cx="2614175" cy="1905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p:nvPr/>
        </p:nvSpPr>
        <p:spPr>
          <a:xfrm>
            <a:off x="0" y="0"/>
            <a:ext cx="12192000" cy="1132200"/>
          </a:xfrm>
          <a:prstGeom prst="rect">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00" name="Google Shape;100;p14"/>
          <p:cNvPicPr preferRelativeResize="0"/>
          <p:nvPr/>
        </p:nvPicPr>
        <p:blipFill rotWithShape="1">
          <a:blip r:embed="rId3">
            <a:alphaModFix/>
          </a:blip>
          <a:srcRect b="0" l="0" r="0" t="0"/>
          <a:stretch/>
        </p:blipFill>
        <p:spPr>
          <a:xfrm>
            <a:off x="116115" y="0"/>
            <a:ext cx="1494971" cy="1494971"/>
          </a:xfrm>
          <a:prstGeom prst="rect">
            <a:avLst/>
          </a:prstGeom>
          <a:noFill/>
          <a:ln>
            <a:noFill/>
          </a:ln>
        </p:spPr>
      </p:pic>
      <p:sp>
        <p:nvSpPr>
          <p:cNvPr id="101" name="Google Shape;101;p14"/>
          <p:cNvSpPr txBox="1"/>
          <p:nvPr/>
        </p:nvSpPr>
        <p:spPr>
          <a:xfrm>
            <a:off x="1683659" y="43542"/>
            <a:ext cx="7663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lt1"/>
                </a:solidFill>
                <a:latin typeface="Teko"/>
                <a:ea typeface="Teko"/>
                <a:cs typeface="Teko"/>
                <a:sym typeface="Teko"/>
              </a:rPr>
              <a:t>Global Hazard Exposure and Resilience Trends</a:t>
            </a:r>
            <a:endParaRPr/>
          </a:p>
          <a:p>
            <a:pPr indent="0" lvl="0" marL="0" marR="0" rtl="0" algn="l">
              <a:spcBef>
                <a:spcPts val="0"/>
              </a:spcBef>
              <a:spcAft>
                <a:spcPts val="0"/>
              </a:spcAft>
              <a:buNone/>
            </a:pPr>
            <a:r>
              <a:rPr lang="en-US" sz="3200">
                <a:solidFill>
                  <a:schemeClr val="lt1"/>
                </a:solidFill>
                <a:latin typeface="Teko"/>
                <a:ea typeface="Teko"/>
                <a:cs typeface="Teko"/>
                <a:sym typeface="Teko"/>
              </a:rPr>
              <a:t>By Earth Observation Analysis Tools (Global HEARTBEAT)</a:t>
            </a:r>
            <a:endParaRPr sz="3200">
              <a:solidFill>
                <a:schemeClr val="lt1"/>
              </a:solidFill>
              <a:latin typeface="Teko"/>
              <a:ea typeface="Teko"/>
              <a:cs typeface="Teko"/>
              <a:sym typeface="Teko"/>
            </a:endParaRPr>
          </a:p>
        </p:txBody>
      </p:sp>
      <p:sp>
        <p:nvSpPr>
          <p:cNvPr id="102" name="Google Shape;102;p14"/>
          <p:cNvSpPr txBox="1"/>
          <p:nvPr>
            <p:ph type="title"/>
          </p:nvPr>
        </p:nvSpPr>
        <p:spPr>
          <a:xfrm>
            <a:off x="838200" y="138300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Our Solution</a:t>
            </a:r>
            <a:endParaRPr/>
          </a:p>
        </p:txBody>
      </p:sp>
      <p:sp>
        <p:nvSpPr>
          <p:cNvPr id="103" name="Google Shape;103;p14"/>
          <p:cNvSpPr txBox="1"/>
          <p:nvPr>
            <p:ph idx="1" type="body"/>
          </p:nvPr>
        </p:nvSpPr>
        <p:spPr>
          <a:xfrm>
            <a:off x="838200" y="2793000"/>
            <a:ext cx="6044100" cy="3383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600"/>
              <a:t>Global HEARTBEAT is an interactive web-portal aimed at providing geo-located information on natural and human hazards surrounding the communities of the Philippines and Canada. Using the tool, users will be able to overlay various satellite layers against socio-economic data gathered by our researchers. </a:t>
            </a:r>
            <a:endParaRPr sz="2600"/>
          </a:p>
        </p:txBody>
      </p:sp>
      <p:pic>
        <p:nvPicPr>
          <p:cNvPr id="104" name="Google Shape;104;p14"/>
          <p:cNvPicPr preferRelativeResize="0"/>
          <p:nvPr/>
        </p:nvPicPr>
        <p:blipFill>
          <a:blip r:embed="rId4">
            <a:alphaModFix/>
          </a:blip>
          <a:stretch>
            <a:fillRect/>
          </a:stretch>
        </p:blipFill>
        <p:spPr>
          <a:xfrm>
            <a:off x="6882300" y="2866713"/>
            <a:ext cx="5004900" cy="32362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p:nvPr/>
        </p:nvSpPr>
        <p:spPr>
          <a:xfrm>
            <a:off x="0" y="0"/>
            <a:ext cx="12192000" cy="1132200"/>
          </a:xfrm>
          <a:prstGeom prst="rect">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10" name="Google Shape;110;p15"/>
          <p:cNvPicPr preferRelativeResize="0"/>
          <p:nvPr/>
        </p:nvPicPr>
        <p:blipFill rotWithShape="1">
          <a:blip r:embed="rId3">
            <a:alphaModFix/>
          </a:blip>
          <a:srcRect b="0" l="0" r="0" t="0"/>
          <a:stretch/>
        </p:blipFill>
        <p:spPr>
          <a:xfrm>
            <a:off x="116115" y="0"/>
            <a:ext cx="1494971" cy="1494971"/>
          </a:xfrm>
          <a:prstGeom prst="rect">
            <a:avLst/>
          </a:prstGeom>
          <a:noFill/>
          <a:ln>
            <a:noFill/>
          </a:ln>
        </p:spPr>
      </p:pic>
      <p:sp>
        <p:nvSpPr>
          <p:cNvPr id="111" name="Google Shape;111;p15"/>
          <p:cNvSpPr txBox="1"/>
          <p:nvPr/>
        </p:nvSpPr>
        <p:spPr>
          <a:xfrm>
            <a:off x="1683659" y="43542"/>
            <a:ext cx="7663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lt1"/>
                </a:solidFill>
                <a:latin typeface="Teko"/>
                <a:ea typeface="Teko"/>
                <a:cs typeface="Teko"/>
                <a:sym typeface="Teko"/>
              </a:rPr>
              <a:t>Global Hazard Exposure and Resilience Trends</a:t>
            </a:r>
            <a:endParaRPr/>
          </a:p>
          <a:p>
            <a:pPr indent="0" lvl="0" marL="0" marR="0" rtl="0" algn="l">
              <a:spcBef>
                <a:spcPts val="0"/>
              </a:spcBef>
              <a:spcAft>
                <a:spcPts val="0"/>
              </a:spcAft>
              <a:buNone/>
            </a:pPr>
            <a:r>
              <a:rPr lang="en-US" sz="3200">
                <a:solidFill>
                  <a:schemeClr val="lt1"/>
                </a:solidFill>
                <a:latin typeface="Teko"/>
                <a:ea typeface="Teko"/>
                <a:cs typeface="Teko"/>
                <a:sym typeface="Teko"/>
              </a:rPr>
              <a:t>By Earth Observation Analysis Tools (Global HEARTBEAT)</a:t>
            </a:r>
            <a:endParaRPr sz="3200">
              <a:solidFill>
                <a:schemeClr val="lt1"/>
              </a:solidFill>
              <a:latin typeface="Teko"/>
              <a:ea typeface="Teko"/>
              <a:cs typeface="Teko"/>
              <a:sym typeface="Teko"/>
            </a:endParaRPr>
          </a:p>
        </p:txBody>
      </p:sp>
      <p:sp>
        <p:nvSpPr>
          <p:cNvPr id="112" name="Google Shape;112;p15"/>
          <p:cNvSpPr txBox="1"/>
          <p:nvPr>
            <p:ph type="title"/>
          </p:nvPr>
        </p:nvSpPr>
        <p:spPr>
          <a:xfrm>
            <a:off x="838200" y="138300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How It Works</a:t>
            </a:r>
            <a:endParaRPr/>
          </a:p>
        </p:txBody>
      </p:sp>
      <p:sp>
        <p:nvSpPr>
          <p:cNvPr id="113" name="Google Shape;113;p15"/>
          <p:cNvSpPr txBox="1"/>
          <p:nvPr>
            <p:ph idx="1" type="body"/>
          </p:nvPr>
        </p:nvSpPr>
        <p:spPr>
          <a:xfrm>
            <a:off x="838200" y="2352975"/>
            <a:ext cx="5889900" cy="382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100"/>
              <a:t>We combine the NASA SEDAC data with relevant socio-economic statistics. Using the INFORM framework of EU JRC, we present a risk-based information portal on Philippines and Canadian communities. </a:t>
            </a:r>
            <a:endParaRPr sz="2100"/>
          </a:p>
          <a:p>
            <a:pPr indent="0" lvl="0" marL="0" rtl="0" algn="l">
              <a:spcBef>
                <a:spcPts val="1000"/>
              </a:spcBef>
              <a:spcAft>
                <a:spcPts val="0"/>
              </a:spcAft>
              <a:buNone/>
            </a:pPr>
            <a:r>
              <a:rPr lang="en-US" sz="2100"/>
              <a:t>By overlaying socio-economic data with satellite maps, users can be provided with additional ideas on disaster resilience, sustainable community development, and in general is an excellent educational resource on the diversity of our communities.</a:t>
            </a:r>
            <a:endParaRPr sz="2100"/>
          </a:p>
          <a:p>
            <a:pPr indent="0" lvl="0" marL="0" rtl="0" algn="l">
              <a:spcBef>
                <a:spcPts val="1000"/>
              </a:spcBef>
              <a:spcAft>
                <a:spcPts val="0"/>
              </a:spcAft>
              <a:buNone/>
            </a:pPr>
            <a:r>
              <a:rPr lang="en-US" sz="2100"/>
              <a:t>Prototype: </a:t>
            </a:r>
            <a:r>
              <a:rPr lang="en-US" sz="1300" u="sng">
                <a:solidFill>
                  <a:schemeClr val="hlink"/>
                </a:solidFill>
                <a:hlinkClick r:id="rId4"/>
              </a:rPr>
              <a:t>http://ec2-3-23-60-243.us-east-2.compute.amazonaws.com/</a:t>
            </a:r>
            <a:endParaRPr sz="1300"/>
          </a:p>
          <a:p>
            <a:pPr indent="0" lvl="0" marL="0" rtl="0" algn="l">
              <a:spcBef>
                <a:spcPts val="1000"/>
              </a:spcBef>
              <a:spcAft>
                <a:spcPts val="0"/>
              </a:spcAft>
              <a:buNone/>
            </a:pPr>
            <a:r>
              <a:t/>
            </a:r>
            <a:endParaRPr sz="1300"/>
          </a:p>
        </p:txBody>
      </p:sp>
      <p:pic>
        <p:nvPicPr>
          <p:cNvPr id="114" name="Google Shape;114;p15"/>
          <p:cNvPicPr preferRelativeResize="0"/>
          <p:nvPr/>
        </p:nvPicPr>
        <p:blipFill>
          <a:blip r:embed="rId5">
            <a:alphaModFix/>
          </a:blip>
          <a:stretch>
            <a:fillRect/>
          </a:stretch>
        </p:blipFill>
        <p:spPr>
          <a:xfrm>
            <a:off x="8560220" y="1494975"/>
            <a:ext cx="2732475" cy="3466550"/>
          </a:xfrm>
          <a:prstGeom prst="rect">
            <a:avLst/>
          </a:prstGeom>
          <a:noFill/>
          <a:ln cap="flat" cmpd="sng" w="9525">
            <a:solidFill>
              <a:srgbClr val="000000"/>
            </a:solidFill>
            <a:prstDash val="solid"/>
            <a:round/>
            <a:headEnd len="sm" w="sm" type="none"/>
            <a:tailEnd len="sm" w="sm" type="none"/>
          </a:ln>
        </p:spPr>
      </p:pic>
      <p:pic>
        <p:nvPicPr>
          <p:cNvPr id="115" name="Google Shape;115;p15"/>
          <p:cNvPicPr preferRelativeResize="0"/>
          <p:nvPr/>
        </p:nvPicPr>
        <p:blipFill>
          <a:blip r:embed="rId6">
            <a:alphaModFix/>
          </a:blip>
          <a:stretch>
            <a:fillRect/>
          </a:stretch>
        </p:blipFill>
        <p:spPr>
          <a:xfrm>
            <a:off x="7758275" y="3112175"/>
            <a:ext cx="3143345" cy="2207029"/>
          </a:xfrm>
          <a:prstGeom prst="rect">
            <a:avLst/>
          </a:prstGeom>
          <a:noFill/>
          <a:ln cap="flat" cmpd="sng" w="9525">
            <a:solidFill>
              <a:srgbClr val="000000"/>
            </a:solidFill>
            <a:prstDash val="solid"/>
            <a:round/>
            <a:headEnd len="sm" w="sm" type="none"/>
            <a:tailEnd len="sm" w="sm" type="none"/>
          </a:ln>
        </p:spPr>
      </p:pic>
      <p:pic>
        <p:nvPicPr>
          <p:cNvPr id="116" name="Google Shape;116;p15"/>
          <p:cNvPicPr preferRelativeResize="0"/>
          <p:nvPr/>
        </p:nvPicPr>
        <p:blipFill>
          <a:blip r:embed="rId7">
            <a:alphaModFix/>
          </a:blip>
          <a:stretch>
            <a:fillRect/>
          </a:stretch>
        </p:blipFill>
        <p:spPr>
          <a:xfrm>
            <a:off x="7338425" y="4626365"/>
            <a:ext cx="3143350" cy="18735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p:nvPr/>
        </p:nvSpPr>
        <p:spPr>
          <a:xfrm>
            <a:off x="0" y="0"/>
            <a:ext cx="12192000" cy="1132200"/>
          </a:xfrm>
          <a:prstGeom prst="rect">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22" name="Google Shape;122;p16"/>
          <p:cNvPicPr preferRelativeResize="0"/>
          <p:nvPr/>
        </p:nvPicPr>
        <p:blipFill rotWithShape="1">
          <a:blip r:embed="rId3">
            <a:alphaModFix/>
          </a:blip>
          <a:srcRect b="0" l="0" r="0" t="0"/>
          <a:stretch/>
        </p:blipFill>
        <p:spPr>
          <a:xfrm>
            <a:off x="116115" y="0"/>
            <a:ext cx="1494971" cy="1494971"/>
          </a:xfrm>
          <a:prstGeom prst="rect">
            <a:avLst/>
          </a:prstGeom>
          <a:noFill/>
          <a:ln>
            <a:noFill/>
          </a:ln>
        </p:spPr>
      </p:pic>
      <p:sp>
        <p:nvSpPr>
          <p:cNvPr id="123" name="Google Shape;123;p16"/>
          <p:cNvSpPr txBox="1"/>
          <p:nvPr/>
        </p:nvSpPr>
        <p:spPr>
          <a:xfrm>
            <a:off x="1683659" y="43542"/>
            <a:ext cx="7663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lt1"/>
                </a:solidFill>
                <a:latin typeface="Teko"/>
                <a:ea typeface="Teko"/>
                <a:cs typeface="Teko"/>
                <a:sym typeface="Teko"/>
              </a:rPr>
              <a:t>Global Hazard Exposure and Resilience Trends</a:t>
            </a:r>
            <a:endParaRPr/>
          </a:p>
          <a:p>
            <a:pPr indent="0" lvl="0" marL="0" marR="0" rtl="0" algn="l">
              <a:spcBef>
                <a:spcPts val="0"/>
              </a:spcBef>
              <a:spcAft>
                <a:spcPts val="0"/>
              </a:spcAft>
              <a:buNone/>
            </a:pPr>
            <a:r>
              <a:rPr lang="en-US" sz="3200">
                <a:solidFill>
                  <a:schemeClr val="lt1"/>
                </a:solidFill>
                <a:latin typeface="Teko"/>
                <a:ea typeface="Teko"/>
                <a:cs typeface="Teko"/>
                <a:sym typeface="Teko"/>
              </a:rPr>
              <a:t>By Earth Observation Analysis Tools (Global HEARTBEAT)</a:t>
            </a:r>
            <a:endParaRPr sz="3200">
              <a:solidFill>
                <a:schemeClr val="lt1"/>
              </a:solidFill>
              <a:latin typeface="Teko"/>
              <a:ea typeface="Teko"/>
              <a:cs typeface="Teko"/>
              <a:sym typeface="Teko"/>
            </a:endParaRPr>
          </a:p>
        </p:txBody>
      </p:sp>
      <p:sp>
        <p:nvSpPr>
          <p:cNvPr id="124" name="Google Shape;124;p16"/>
          <p:cNvSpPr txBox="1"/>
          <p:nvPr>
            <p:ph type="title"/>
          </p:nvPr>
        </p:nvSpPr>
        <p:spPr>
          <a:xfrm>
            <a:off x="838200" y="13008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Our Resources and Inspirations </a:t>
            </a:r>
            <a:endParaRPr/>
          </a:p>
        </p:txBody>
      </p:sp>
      <p:graphicFrame>
        <p:nvGraphicFramePr>
          <p:cNvPr id="125" name="Google Shape;125;p16"/>
          <p:cNvGraphicFramePr/>
          <p:nvPr/>
        </p:nvGraphicFramePr>
        <p:xfrm>
          <a:off x="952500" y="2532250"/>
          <a:ext cx="3000000" cy="3000000"/>
        </p:xfrm>
        <a:graphic>
          <a:graphicData uri="http://schemas.openxmlformats.org/drawingml/2006/table">
            <a:tbl>
              <a:tblPr>
                <a:noFill/>
                <a:tableStyleId>{2587F6AE-5AA9-41C3-B18D-B4509D9AE29C}</a:tableStyleId>
              </a:tblPr>
              <a:tblGrid>
                <a:gridCol w="5105425"/>
                <a:gridCol w="5181575"/>
              </a:tblGrid>
              <a:tr h="528900">
                <a:tc>
                  <a:txBody>
                    <a:bodyPr/>
                    <a:lstStyle/>
                    <a:p>
                      <a:pPr indent="0" lvl="0" marL="0" rtl="0" algn="l">
                        <a:lnSpc>
                          <a:spcPct val="100000"/>
                        </a:lnSpc>
                        <a:spcBef>
                          <a:spcPts val="1000"/>
                        </a:spcBef>
                        <a:spcAft>
                          <a:spcPts val="0"/>
                        </a:spcAft>
                        <a:buClr>
                          <a:schemeClr val="dk1"/>
                        </a:buClr>
                        <a:buSzPts val="1100"/>
                        <a:buFont typeface="Arial"/>
                        <a:buNone/>
                      </a:pPr>
                      <a:r>
                        <a:rPr lang="en-US" sz="1300">
                          <a:solidFill>
                            <a:schemeClr val="dk1"/>
                          </a:solidFill>
                          <a:latin typeface="Roboto"/>
                          <a:ea typeface="Roboto"/>
                          <a:cs typeface="Roboto"/>
                          <a:sym typeface="Roboto"/>
                        </a:rPr>
                        <a:t>NASA SEDAC</a:t>
                      </a:r>
                      <a:br>
                        <a:rPr lang="en-US" sz="1300">
                          <a:solidFill>
                            <a:schemeClr val="dk1"/>
                          </a:solidFill>
                          <a:latin typeface="Roboto"/>
                          <a:ea typeface="Roboto"/>
                          <a:cs typeface="Roboto"/>
                          <a:sym typeface="Roboto"/>
                        </a:rPr>
                      </a:br>
                      <a:r>
                        <a:rPr lang="en-US" sz="1300">
                          <a:solidFill>
                            <a:schemeClr val="dk1"/>
                          </a:solidFill>
                          <a:latin typeface="Roboto"/>
                          <a:ea typeface="Roboto"/>
                          <a:cs typeface="Roboto"/>
                          <a:sym typeface="Roboto"/>
                        </a:rPr>
                        <a:t>https://sedac.ciesin.columbia.edu/mapping/gmis-hbase/explore-view/</a:t>
                      </a:r>
                      <a:endParaRPr sz="1300">
                        <a:latin typeface="Roboto"/>
                        <a:ea typeface="Roboto"/>
                        <a:cs typeface="Roboto"/>
                        <a:sym typeface="Roboto"/>
                      </a:endParaRPr>
                    </a:p>
                  </a:txBody>
                  <a:tcPr marT="91425" marB="91425" marR="91425" marL="91425" anchor="ctr"/>
                </a:tc>
                <a:tc>
                  <a:txBody>
                    <a:bodyPr/>
                    <a:lstStyle/>
                    <a:p>
                      <a:pPr indent="0" lvl="0" marL="0" rtl="0" algn="l">
                        <a:lnSpc>
                          <a:spcPct val="100000"/>
                        </a:lnSpc>
                        <a:spcBef>
                          <a:spcPts val="1000"/>
                        </a:spcBef>
                        <a:spcAft>
                          <a:spcPts val="0"/>
                        </a:spcAft>
                        <a:buClr>
                          <a:schemeClr val="dk1"/>
                        </a:buClr>
                        <a:buSzPts val="1100"/>
                        <a:buFont typeface="Arial"/>
                        <a:buNone/>
                      </a:pPr>
                      <a:r>
                        <a:rPr lang="en-US" sz="1300">
                          <a:solidFill>
                            <a:schemeClr val="dk1"/>
                          </a:solidFill>
                          <a:latin typeface="Calibri"/>
                          <a:ea typeface="Calibri"/>
                          <a:cs typeface="Calibri"/>
                          <a:sym typeface="Calibri"/>
                        </a:rPr>
                        <a:t>Facebook Disaster Maps</a:t>
                      </a:r>
                      <a:br>
                        <a:rPr lang="en-US" sz="1300">
                          <a:solidFill>
                            <a:schemeClr val="dk1"/>
                          </a:solidFill>
                          <a:latin typeface="Calibri"/>
                          <a:ea typeface="Calibri"/>
                          <a:cs typeface="Calibri"/>
                          <a:sym typeface="Calibri"/>
                        </a:rPr>
                      </a:br>
                      <a:r>
                        <a:rPr lang="en-US" sz="1300">
                          <a:solidFill>
                            <a:schemeClr val="dk1"/>
                          </a:solidFill>
                          <a:latin typeface="Calibri"/>
                          <a:ea typeface="Calibri"/>
                          <a:cs typeface="Calibri"/>
                          <a:sym typeface="Calibri"/>
                        </a:rPr>
                        <a:t>https://dataforgood.fb.com/tools/disaster-maps/</a:t>
                      </a:r>
                      <a:endParaRPr sz="1300">
                        <a:latin typeface="Roboto"/>
                        <a:ea typeface="Roboto"/>
                        <a:cs typeface="Roboto"/>
                        <a:sym typeface="Roboto"/>
                      </a:endParaRPr>
                    </a:p>
                  </a:txBody>
                  <a:tcPr marT="91425" marB="91425" marR="91425" marL="91425" anchor="ctr"/>
                </a:tc>
              </a:tr>
              <a:tr h="528900">
                <a:tc>
                  <a:txBody>
                    <a:bodyPr/>
                    <a:lstStyle/>
                    <a:p>
                      <a:pPr indent="0" lvl="0" marL="0" rtl="0" algn="l">
                        <a:lnSpc>
                          <a:spcPct val="100000"/>
                        </a:lnSpc>
                        <a:spcBef>
                          <a:spcPts val="1000"/>
                        </a:spcBef>
                        <a:spcAft>
                          <a:spcPts val="0"/>
                        </a:spcAft>
                        <a:buClr>
                          <a:schemeClr val="dk1"/>
                        </a:buClr>
                        <a:buSzPts val="1100"/>
                        <a:buFont typeface="Arial"/>
                        <a:buNone/>
                      </a:pPr>
                      <a:r>
                        <a:rPr lang="en-US" sz="1300">
                          <a:solidFill>
                            <a:schemeClr val="dk1"/>
                          </a:solidFill>
                          <a:latin typeface="Roboto"/>
                          <a:ea typeface="Roboto"/>
                          <a:cs typeface="Roboto"/>
                          <a:sym typeface="Roboto"/>
                        </a:rPr>
                        <a:t>EU JRC: INFORM</a:t>
                      </a:r>
                      <a:br>
                        <a:rPr lang="en-US" sz="1300">
                          <a:solidFill>
                            <a:schemeClr val="dk1"/>
                          </a:solidFill>
                          <a:latin typeface="Roboto"/>
                          <a:ea typeface="Roboto"/>
                          <a:cs typeface="Roboto"/>
                          <a:sym typeface="Roboto"/>
                        </a:rPr>
                      </a:br>
                      <a:r>
                        <a:rPr lang="en-US" sz="1300">
                          <a:solidFill>
                            <a:schemeClr val="dk1"/>
                          </a:solidFill>
                          <a:latin typeface="Roboto"/>
                          <a:ea typeface="Roboto"/>
                          <a:cs typeface="Roboto"/>
                          <a:sym typeface="Roboto"/>
                        </a:rPr>
                        <a:t>https://drmkc.jrc.ec.europa.eu/inform-index</a:t>
                      </a:r>
                      <a:endParaRPr sz="1300">
                        <a:latin typeface="Roboto"/>
                        <a:ea typeface="Roboto"/>
                        <a:cs typeface="Roboto"/>
                        <a:sym typeface="Roboto"/>
                      </a:endParaRPr>
                    </a:p>
                  </a:txBody>
                  <a:tcPr marT="91425" marB="91425" marR="91425" marL="91425" anchor="ctr"/>
                </a:tc>
                <a:tc>
                  <a:txBody>
                    <a:bodyPr/>
                    <a:lstStyle/>
                    <a:p>
                      <a:pPr indent="0" lvl="0" marL="0" rtl="0" algn="l">
                        <a:lnSpc>
                          <a:spcPct val="100000"/>
                        </a:lnSpc>
                        <a:spcBef>
                          <a:spcPts val="1000"/>
                        </a:spcBef>
                        <a:spcAft>
                          <a:spcPts val="0"/>
                        </a:spcAft>
                        <a:buClr>
                          <a:schemeClr val="dk1"/>
                        </a:buClr>
                        <a:buSzPts val="1100"/>
                        <a:buFont typeface="Arial"/>
                        <a:buNone/>
                      </a:pPr>
                      <a:r>
                        <a:rPr lang="en-US" sz="1300">
                          <a:solidFill>
                            <a:schemeClr val="dk1"/>
                          </a:solidFill>
                          <a:latin typeface="Calibri"/>
                          <a:ea typeface="Calibri"/>
                          <a:cs typeface="Calibri"/>
                          <a:sym typeface="Calibri"/>
                        </a:rPr>
                        <a:t>Digital Mapping Global Explorer</a:t>
                      </a:r>
                      <a:br>
                        <a:rPr lang="en-US" sz="1300">
                          <a:solidFill>
                            <a:schemeClr val="dk1"/>
                          </a:solidFill>
                          <a:latin typeface="Calibri"/>
                          <a:ea typeface="Calibri"/>
                          <a:cs typeface="Calibri"/>
                          <a:sym typeface="Calibri"/>
                        </a:rPr>
                      </a:br>
                      <a:r>
                        <a:rPr lang="en-US" sz="1300">
                          <a:solidFill>
                            <a:schemeClr val="dk1"/>
                          </a:solidFill>
                          <a:latin typeface="Calibri"/>
                          <a:ea typeface="Calibri"/>
                          <a:cs typeface="Calibri"/>
                          <a:sym typeface="Calibri"/>
                        </a:rPr>
                        <a:t>https://goexplorer.org/digital-mapping-tool-aids-disaster-management/</a:t>
                      </a:r>
                      <a:endParaRPr sz="1300">
                        <a:latin typeface="Roboto"/>
                        <a:ea typeface="Roboto"/>
                        <a:cs typeface="Roboto"/>
                        <a:sym typeface="Roboto"/>
                      </a:endParaRPr>
                    </a:p>
                  </a:txBody>
                  <a:tcPr marT="91425" marB="91425" marR="91425" marL="91425" anchor="ctr"/>
                </a:tc>
              </a:tr>
              <a:tr h="528900">
                <a:tc>
                  <a:txBody>
                    <a:bodyPr/>
                    <a:lstStyle/>
                    <a:p>
                      <a:pPr indent="0" lvl="0" marL="0" rtl="0" algn="l">
                        <a:lnSpc>
                          <a:spcPct val="100000"/>
                        </a:lnSpc>
                        <a:spcBef>
                          <a:spcPts val="0"/>
                        </a:spcBef>
                        <a:spcAft>
                          <a:spcPts val="0"/>
                        </a:spcAft>
                        <a:buNone/>
                      </a:pPr>
                      <a:r>
                        <a:rPr lang="en-US" sz="1300">
                          <a:latin typeface="Roboto"/>
                          <a:ea typeface="Roboto"/>
                          <a:cs typeface="Roboto"/>
                          <a:sym typeface="Roboto"/>
                        </a:rPr>
                        <a:t>Hazard Hunter</a:t>
                      </a:r>
                      <a:br>
                        <a:rPr lang="en-US" sz="1300">
                          <a:latin typeface="Roboto"/>
                          <a:ea typeface="Roboto"/>
                          <a:cs typeface="Roboto"/>
                          <a:sym typeface="Roboto"/>
                        </a:rPr>
                      </a:br>
                      <a:r>
                        <a:rPr lang="en-US" sz="1300">
                          <a:latin typeface="Roboto"/>
                          <a:ea typeface="Roboto"/>
                          <a:cs typeface="Roboto"/>
                          <a:sym typeface="Roboto"/>
                        </a:rPr>
                        <a:t>https://hazardhunter.georisk.gov.ph/</a:t>
                      </a:r>
                      <a:endParaRPr sz="1300">
                        <a:latin typeface="Roboto"/>
                        <a:ea typeface="Roboto"/>
                        <a:cs typeface="Roboto"/>
                        <a:sym typeface="Roboto"/>
                      </a:endParaRPr>
                    </a:p>
                  </a:txBody>
                  <a:tcPr marT="91425" marB="91425" marR="91425" marL="91425" anchor="ctr"/>
                </a:tc>
                <a:tc>
                  <a:txBody>
                    <a:bodyPr/>
                    <a:lstStyle/>
                    <a:p>
                      <a:pPr indent="0" lvl="0" marL="0" rtl="0" algn="l">
                        <a:lnSpc>
                          <a:spcPct val="100000"/>
                        </a:lnSpc>
                        <a:spcBef>
                          <a:spcPts val="1000"/>
                        </a:spcBef>
                        <a:spcAft>
                          <a:spcPts val="0"/>
                        </a:spcAft>
                        <a:buClr>
                          <a:schemeClr val="dk1"/>
                        </a:buClr>
                        <a:buSzPts val="1100"/>
                        <a:buFont typeface="Arial"/>
                        <a:buNone/>
                      </a:pPr>
                      <a:r>
                        <a:rPr lang="en-US" sz="1300">
                          <a:solidFill>
                            <a:schemeClr val="dk1"/>
                          </a:solidFill>
                          <a:latin typeface="Calibri"/>
                          <a:ea typeface="Calibri"/>
                          <a:cs typeface="Calibri"/>
                          <a:sym typeface="Calibri"/>
                        </a:rPr>
                        <a:t>National Center for Disaster Preparedness</a:t>
                      </a:r>
                      <a:br>
                        <a:rPr lang="en-US" sz="1300">
                          <a:solidFill>
                            <a:schemeClr val="dk1"/>
                          </a:solidFill>
                          <a:latin typeface="Calibri"/>
                          <a:ea typeface="Calibri"/>
                          <a:cs typeface="Calibri"/>
                          <a:sym typeface="Calibri"/>
                        </a:rPr>
                      </a:br>
                      <a:r>
                        <a:rPr lang="en-US" sz="1300">
                          <a:solidFill>
                            <a:schemeClr val="dk1"/>
                          </a:solidFill>
                          <a:latin typeface="Calibri"/>
                          <a:ea typeface="Calibri"/>
                          <a:cs typeface="Calibri"/>
                          <a:sym typeface="Calibri"/>
                        </a:rPr>
                        <a:t>https://ncdp.columbia.edu/microsite-page/hurricane-season-2017/hurricane-season-2017-mapping-tools/</a:t>
                      </a:r>
                      <a:endParaRPr sz="1300">
                        <a:latin typeface="Roboto"/>
                        <a:ea typeface="Roboto"/>
                        <a:cs typeface="Roboto"/>
                        <a:sym typeface="Roboto"/>
                      </a:endParaRPr>
                    </a:p>
                  </a:txBody>
                  <a:tcPr marT="91425" marB="91425" marR="91425" marL="91425" anchor="ctr"/>
                </a:tc>
              </a:tr>
              <a:tr h="528900">
                <a:tc>
                  <a:txBody>
                    <a:bodyPr/>
                    <a:lstStyle/>
                    <a:p>
                      <a:pPr indent="0" lvl="0" marL="0" rtl="0" algn="l">
                        <a:lnSpc>
                          <a:spcPct val="100000"/>
                        </a:lnSpc>
                        <a:spcBef>
                          <a:spcPts val="1000"/>
                        </a:spcBef>
                        <a:spcAft>
                          <a:spcPts val="0"/>
                        </a:spcAft>
                        <a:buClr>
                          <a:schemeClr val="dk1"/>
                        </a:buClr>
                        <a:buSzPts val="1100"/>
                        <a:buFont typeface="Arial"/>
                        <a:buNone/>
                      </a:pPr>
                      <a:r>
                        <a:rPr lang="en-US" sz="1300">
                          <a:solidFill>
                            <a:schemeClr val="dk1"/>
                          </a:solidFill>
                          <a:latin typeface="Roboto"/>
                          <a:ea typeface="Roboto"/>
                          <a:cs typeface="Roboto"/>
                          <a:sym typeface="Roboto"/>
                        </a:rPr>
                        <a:t>Human Capital Project</a:t>
                      </a:r>
                      <a:br>
                        <a:rPr lang="en-US" sz="1300">
                          <a:solidFill>
                            <a:schemeClr val="dk1"/>
                          </a:solidFill>
                          <a:latin typeface="Roboto"/>
                          <a:ea typeface="Roboto"/>
                          <a:cs typeface="Roboto"/>
                          <a:sym typeface="Roboto"/>
                        </a:rPr>
                      </a:br>
                      <a:r>
                        <a:rPr lang="en-US" sz="1300">
                          <a:solidFill>
                            <a:schemeClr val="dk1"/>
                          </a:solidFill>
                          <a:latin typeface="Roboto"/>
                          <a:ea typeface="Roboto"/>
                          <a:cs typeface="Roboto"/>
                          <a:sym typeface="Roboto"/>
                        </a:rPr>
                        <a:t>https://ghsl.jrc.ec.europa.eu/atlas2019Overview.php</a:t>
                      </a:r>
                      <a:endParaRPr sz="1300">
                        <a:solidFill>
                          <a:schemeClr val="dk1"/>
                        </a:solidFill>
                        <a:latin typeface="Roboto"/>
                        <a:ea typeface="Roboto"/>
                        <a:cs typeface="Roboto"/>
                        <a:sym typeface="Roboto"/>
                      </a:endParaRPr>
                    </a:p>
                  </a:txBody>
                  <a:tcPr marT="91425" marB="91425" marR="91425" marL="91425" anchor="ctr"/>
                </a:tc>
                <a:tc>
                  <a:txBody>
                    <a:bodyPr/>
                    <a:lstStyle/>
                    <a:p>
                      <a:pPr indent="0" lvl="0" marL="0" rtl="0" algn="l">
                        <a:lnSpc>
                          <a:spcPct val="100000"/>
                        </a:lnSpc>
                        <a:spcBef>
                          <a:spcPts val="1000"/>
                        </a:spcBef>
                        <a:spcAft>
                          <a:spcPts val="0"/>
                        </a:spcAft>
                        <a:buClr>
                          <a:schemeClr val="dk1"/>
                        </a:buClr>
                        <a:buSzPts val="1100"/>
                        <a:buFont typeface="Arial"/>
                        <a:buNone/>
                      </a:pPr>
                      <a:r>
                        <a:rPr lang="en-US" sz="1300">
                          <a:solidFill>
                            <a:schemeClr val="dk1"/>
                          </a:solidFill>
                          <a:latin typeface="Calibri"/>
                          <a:ea typeface="Calibri"/>
                          <a:cs typeface="Calibri"/>
                          <a:sym typeface="Calibri"/>
                        </a:rPr>
                        <a:t>PHIVOLCS Hazard Maps</a:t>
                      </a:r>
                      <a:br>
                        <a:rPr lang="en-US" sz="1300">
                          <a:solidFill>
                            <a:schemeClr val="dk1"/>
                          </a:solidFill>
                          <a:latin typeface="Calibri"/>
                          <a:ea typeface="Calibri"/>
                          <a:cs typeface="Calibri"/>
                          <a:sym typeface="Calibri"/>
                        </a:rPr>
                      </a:br>
                      <a:r>
                        <a:rPr lang="en-US" sz="1300">
                          <a:solidFill>
                            <a:schemeClr val="dk1"/>
                          </a:solidFill>
                          <a:latin typeface="Calibri"/>
                          <a:ea typeface="Calibri"/>
                          <a:cs typeface="Calibri"/>
                          <a:sym typeface="Calibri"/>
                        </a:rPr>
                        <a:t>https://www.phivolcs.dost.gov.ph/index.php/gisweb-hazard-maps</a:t>
                      </a:r>
                      <a:endParaRPr sz="1300">
                        <a:latin typeface="Roboto"/>
                        <a:ea typeface="Roboto"/>
                        <a:cs typeface="Roboto"/>
                        <a:sym typeface="Roboto"/>
                      </a:endParaRPr>
                    </a:p>
                  </a:txBody>
                  <a:tcPr marT="91425" marB="91425" marR="91425" marL="91425" anchor="ctr"/>
                </a:tc>
              </a:tr>
              <a:tr h="407075">
                <a:tc>
                  <a:txBody>
                    <a:bodyPr/>
                    <a:lstStyle/>
                    <a:p>
                      <a:pPr indent="0" lvl="0" marL="0" rtl="0" algn="l">
                        <a:lnSpc>
                          <a:spcPct val="100000"/>
                        </a:lnSpc>
                        <a:spcBef>
                          <a:spcPts val="1000"/>
                        </a:spcBef>
                        <a:spcAft>
                          <a:spcPts val="0"/>
                        </a:spcAft>
                        <a:buClr>
                          <a:schemeClr val="dk1"/>
                        </a:buClr>
                        <a:buSzPts val="1100"/>
                        <a:buFont typeface="Arial"/>
                        <a:buNone/>
                      </a:pPr>
                      <a:r>
                        <a:rPr lang="en-US" sz="1300">
                          <a:solidFill>
                            <a:schemeClr val="dk1"/>
                          </a:solidFill>
                          <a:latin typeface="Roboto"/>
                          <a:ea typeface="Roboto"/>
                          <a:cs typeface="Roboto"/>
                          <a:sym typeface="Roboto"/>
                        </a:rPr>
                        <a:t>Worldview</a:t>
                      </a:r>
                      <a:br>
                        <a:rPr lang="en-US" sz="1300">
                          <a:solidFill>
                            <a:schemeClr val="dk1"/>
                          </a:solidFill>
                          <a:latin typeface="Roboto"/>
                          <a:ea typeface="Roboto"/>
                          <a:cs typeface="Roboto"/>
                          <a:sym typeface="Roboto"/>
                        </a:rPr>
                      </a:br>
                      <a:r>
                        <a:rPr lang="en-US" sz="1300">
                          <a:solidFill>
                            <a:schemeClr val="dk1"/>
                          </a:solidFill>
                          <a:latin typeface="Roboto"/>
                          <a:ea typeface="Roboto"/>
                          <a:cs typeface="Roboto"/>
                          <a:sym typeface="Roboto"/>
                        </a:rPr>
                        <a:t>https://worldview.earthdata.nasa.gov/</a:t>
                      </a:r>
                      <a:endParaRPr sz="1300">
                        <a:latin typeface="Roboto"/>
                        <a:ea typeface="Roboto"/>
                        <a:cs typeface="Roboto"/>
                        <a:sym typeface="Roboto"/>
                      </a:endParaRPr>
                    </a:p>
                  </a:txBody>
                  <a:tcPr marT="91425" marB="91425" marR="91425" marL="91425" anchor="ctr"/>
                </a:tc>
                <a:tc>
                  <a:txBody>
                    <a:bodyPr/>
                    <a:lstStyle/>
                    <a:p>
                      <a:pPr indent="0" lvl="0" marL="0" rtl="0" algn="l">
                        <a:spcBef>
                          <a:spcPts val="1000"/>
                        </a:spcBef>
                        <a:spcAft>
                          <a:spcPts val="0"/>
                        </a:spcAft>
                        <a:buClr>
                          <a:schemeClr val="dk1"/>
                        </a:buClr>
                        <a:buSzPts val="1100"/>
                        <a:buFont typeface="Arial"/>
                        <a:buNone/>
                      </a:pPr>
                      <a:r>
                        <a:rPr lang="en-US" sz="1300">
                          <a:solidFill>
                            <a:schemeClr val="dk1"/>
                          </a:solidFill>
                          <a:latin typeface="Roboto"/>
                          <a:ea typeface="Roboto"/>
                          <a:cs typeface="Roboto"/>
                          <a:sym typeface="Roboto"/>
                        </a:rPr>
                        <a:t>Humanitarian Data Exchange</a:t>
                      </a:r>
                      <a:br>
                        <a:rPr lang="en-US" sz="1300">
                          <a:solidFill>
                            <a:schemeClr val="dk1"/>
                          </a:solidFill>
                          <a:latin typeface="Roboto"/>
                          <a:ea typeface="Roboto"/>
                          <a:cs typeface="Roboto"/>
                          <a:sym typeface="Roboto"/>
                        </a:rPr>
                      </a:br>
                      <a:r>
                        <a:rPr lang="en-US" sz="1300">
                          <a:solidFill>
                            <a:schemeClr val="dk1"/>
                          </a:solidFill>
                          <a:latin typeface="Roboto"/>
                          <a:ea typeface="Roboto"/>
                          <a:cs typeface="Roboto"/>
                          <a:sym typeface="Roboto"/>
                        </a:rPr>
                        <a:t>https://data.humdata.org/</a:t>
                      </a:r>
                      <a:endParaRPr sz="1300">
                        <a:latin typeface="Roboto"/>
                        <a:ea typeface="Roboto"/>
                        <a:cs typeface="Roboto"/>
                        <a:sym typeface="Roboto"/>
                      </a:endParaRPr>
                    </a:p>
                  </a:txBody>
                  <a:tcPr marT="91425" marB="91425" marR="91425" marL="91425"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p:nvPr/>
        </p:nvSpPr>
        <p:spPr>
          <a:xfrm>
            <a:off x="0" y="0"/>
            <a:ext cx="12192000" cy="1132200"/>
          </a:xfrm>
          <a:prstGeom prst="rect">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1" name="Google Shape;131;p17"/>
          <p:cNvPicPr preferRelativeResize="0"/>
          <p:nvPr/>
        </p:nvPicPr>
        <p:blipFill rotWithShape="1">
          <a:blip r:embed="rId3">
            <a:alphaModFix/>
          </a:blip>
          <a:srcRect b="0" l="0" r="0" t="0"/>
          <a:stretch/>
        </p:blipFill>
        <p:spPr>
          <a:xfrm>
            <a:off x="116115" y="0"/>
            <a:ext cx="1494971" cy="1494971"/>
          </a:xfrm>
          <a:prstGeom prst="rect">
            <a:avLst/>
          </a:prstGeom>
          <a:noFill/>
          <a:ln>
            <a:noFill/>
          </a:ln>
        </p:spPr>
      </p:pic>
      <p:sp>
        <p:nvSpPr>
          <p:cNvPr id="132" name="Google Shape;132;p17"/>
          <p:cNvSpPr txBox="1"/>
          <p:nvPr/>
        </p:nvSpPr>
        <p:spPr>
          <a:xfrm>
            <a:off x="1683659" y="43542"/>
            <a:ext cx="7663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lt1"/>
                </a:solidFill>
                <a:latin typeface="Teko"/>
                <a:ea typeface="Teko"/>
                <a:cs typeface="Teko"/>
                <a:sym typeface="Teko"/>
              </a:rPr>
              <a:t>Global Hazard Exposure and Resilience Trends</a:t>
            </a:r>
            <a:endParaRPr/>
          </a:p>
          <a:p>
            <a:pPr indent="0" lvl="0" marL="0" marR="0" rtl="0" algn="l">
              <a:spcBef>
                <a:spcPts val="0"/>
              </a:spcBef>
              <a:spcAft>
                <a:spcPts val="0"/>
              </a:spcAft>
              <a:buNone/>
            </a:pPr>
            <a:r>
              <a:rPr lang="en-US" sz="3200">
                <a:solidFill>
                  <a:schemeClr val="lt1"/>
                </a:solidFill>
                <a:latin typeface="Teko"/>
                <a:ea typeface="Teko"/>
                <a:cs typeface="Teko"/>
                <a:sym typeface="Teko"/>
              </a:rPr>
              <a:t>By Earth Observation Analysis Tools (Global HEARTBEAT)</a:t>
            </a:r>
            <a:endParaRPr sz="3200">
              <a:solidFill>
                <a:schemeClr val="lt1"/>
              </a:solidFill>
              <a:latin typeface="Teko"/>
              <a:ea typeface="Teko"/>
              <a:cs typeface="Teko"/>
              <a:sym typeface="Teko"/>
            </a:endParaRPr>
          </a:p>
        </p:txBody>
      </p:sp>
      <p:sp>
        <p:nvSpPr>
          <p:cNvPr id="133" name="Google Shape;133;p17"/>
          <p:cNvSpPr txBox="1"/>
          <p:nvPr>
            <p:ph type="title"/>
          </p:nvPr>
        </p:nvSpPr>
        <p:spPr>
          <a:xfrm>
            <a:off x="9024475" y="1383000"/>
            <a:ext cx="29868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Built With</a:t>
            </a:r>
            <a:endParaRPr/>
          </a:p>
        </p:txBody>
      </p:sp>
      <p:sp>
        <p:nvSpPr>
          <p:cNvPr id="134" name="Google Shape;134;p17"/>
          <p:cNvSpPr txBox="1"/>
          <p:nvPr>
            <p:ph idx="1" type="body"/>
          </p:nvPr>
        </p:nvSpPr>
        <p:spPr>
          <a:xfrm>
            <a:off x="9024475" y="2466600"/>
            <a:ext cx="2808900" cy="4152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2100"/>
              <a:t>SEDAC WMS API</a:t>
            </a:r>
            <a:endParaRPr sz="2100"/>
          </a:p>
          <a:p>
            <a:pPr indent="0" lvl="0" marL="0" rtl="0" algn="l">
              <a:spcBef>
                <a:spcPts val="1000"/>
              </a:spcBef>
              <a:spcAft>
                <a:spcPts val="0"/>
              </a:spcAft>
              <a:buClr>
                <a:schemeClr val="dk1"/>
              </a:buClr>
              <a:buSzPts val="1100"/>
              <a:buFont typeface="Arial"/>
              <a:buNone/>
            </a:pPr>
            <a:r>
              <a:rPr lang="en-US" sz="2100"/>
              <a:t>MapBox API</a:t>
            </a:r>
            <a:endParaRPr sz="2100"/>
          </a:p>
          <a:p>
            <a:pPr indent="0" lvl="0" marL="0" rtl="0" algn="l">
              <a:spcBef>
                <a:spcPts val="1000"/>
              </a:spcBef>
              <a:spcAft>
                <a:spcPts val="0"/>
              </a:spcAft>
              <a:buClr>
                <a:schemeClr val="dk1"/>
              </a:buClr>
              <a:buSzPts val="1100"/>
              <a:buFont typeface="Arial"/>
              <a:buNone/>
            </a:pPr>
            <a:r>
              <a:rPr lang="en-US" sz="2100"/>
              <a:t>OpenStreetMap</a:t>
            </a:r>
            <a:endParaRPr sz="2100"/>
          </a:p>
          <a:p>
            <a:pPr indent="0" lvl="0" marL="0" rtl="0" algn="l">
              <a:spcBef>
                <a:spcPts val="1000"/>
              </a:spcBef>
              <a:spcAft>
                <a:spcPts val="0"/>
              </a:spcAft>
              <a:buNone/>
            </a:pPr>
            <a:r>
              <a:rPr lang="en-US" sz="2100"/>
              <a:t>HTML 5 / CSS / JS</a:t>
            </a:r>
            <a:endParaRPr sz="2100"/>
          </a:p>
          <a:p>
            <a:pPr indent="0" lvl="0" marL="0" rtl="0" algn="l">
              <a:spcBef>
                <a:spcPts val="1000"/>
              </a:spcBef>
              <a:spcAft>
                <a:spcPts val="0"/>
              </a:spcAft>
              <a:buNone/>
            </a:pPr>
            <a:r>
              <a:rPr lang="en-US" sz="2100"/>
              <a:t>AWS</a:t>
            </a:r>
            <a:endParaRPr sz="2100"/>
          </a:p>
        </p:txBody>
      </p:sp>
      <p:pic>
        <p:nvPicPr>
          <p:cNvPr id="135" name="Google Shape;135;p17"/>
          <p:cNvPicPr preferRelativeResize="0"/>
          <p:nvPr/>
        </p:nvPicPr>
        <p:blipFill>
          <a:blip r:embed="rId4">
            <a:alphaModFix/>
          </a:blip>
          <a:stretch>
            <a:fillRect/>
          </a:stretch>
        </p:blipFill>
        <p:spPr>
          <a:xfrm>
            <a:off x="257025" y="1570200"/>
            <a:ext cx="8633049" cy="504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p:nvPr/>
        </p:nvSpPr>
        <p:spPr>
          <a:xfrm>
            <a:off x="0" y="0"/>
            <a:ext cx="12192000" cy="1132200"/>
          </a:xfrm>
          <a:prstGeom prst="rect">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1" name="Google Shape;141;p18"/>
          <p:cNvPicPr preferRelativeResize="0"/>
          <p:nvPr/>
        </p:nvPicPr>
        <p:blipFill rotWithShape="1">
          <a:blip r:embed="rId3">
            <a:alphaModFix/>
          </a:blip>
          <a:srcRect b="0" l="0" r="0" t="0"/>
          <a:stretch/>
        </p:blipFill>
        <p:spPr>
          <a:xfrm>
            <a:off x="116115" y="0"/>
            <a:ext cx="1494971" cy="1494971"/>
          </a:xfrm>
          <a:prstGeom prst="rect">
            <a:avLst/>
          </a:prstGeom>
          <a:noFill/>
          <a:ln>
            <a:noFill/>
          </a:ln>
        </p:spPr>
      </p:pic>
      <p:sp>
        <p:nvSpPr>
          <p:cNvPr id="142" name="Google Shape;142;p18"/>
          <p:cNvSpPr txBox="1"/>
          <p:nvPr/>
        </p:nvSpPr>
        <p:spPr>
          <a:xfrm>
            <a:off x="1683659" y="43542"/>
            <a:ext cx="7663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lt1"/>
                </a:solidFill>
                <a:latin typeface="Teko"/>
                <a:ea typeface="Teko"/>
                <a:cs typeface="Teko"/>
                <a:sym typeface="Teko"/>
              </a:rPr>
              <a:t>Global Hazard Exposure and Resilience Trends</a:t>
            </a:r>
            <a:endParaRPr/>
          </a:p>
          <a:p>
            <a:pPr indent="0" lvl="0" marL="0" marR="0" rtl="0" algn="l">
              <a:spcBef>
                <a:spcPts val="0"/>
              </a:spcBef>
              <a:spcAft>
                <a:spcPts val="0"/>
              </a:spcAft>
              <a:buNone/>
            </a:pPr>
            <a:r>
              <a:rPr lang="en-US" sz="3200">
                <a:solidFill>
                  <a:schemeClr val="lt1"/>
                </a:solidFill>
                <a:latin typeface="Teko"/>
                <a:ea typeface="Teko"/>
                <a:cs typeface="Teko"/>
                <a:sym typeface="Teko"/>
              </a:rPr>
              <a:t>By Earth Observation Analysis Tools (Global HEARTBEAT)</a:t>
            </a:r>
            <a:endParaRPr sz="3200">
              <a:solidFill>
                <a:schemeClr val="lt1"/>
              </a:solidFill>
              <a:latin typeface="Teko"/>
              <a:ea typeface="Teko"/>
              <a:cs typeface="Teko"/>
              <a:sym typeface="Teko"/>
            </a:endParaRPr>
          </a:p>
        </p:txBody>
      </p:sp>
      <p:sp>
        <p:nvSpPr>
          <p:cNvPr id="143" name="Google Shape;143;p18"/>
          <p:cNvSpPr txBox="1"/>
          <p:nvPr>
            <p:ph type="title"/>
          </p:nvPr>
        </p:nvSpPr>
        <p:spPr>
          <a:xfrm>
            <a:off x="838200" y="1219875"/>
            <a:ext cx="107697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000"/>
              <a:t>Future Plans: Satellite-driven Risk Assessment</a:t>
            </a:r>
            <a:endParaRPr sz="4000"/>
          </a:p>
        </p:txBody>
      </p:sp>
      <p:sp>
        <p:nvSpPr>
          <p:cNvPr id="144" name="Google Shape;144;p18"/>
          <p:cNvSpPr txBox="1"/>
          <p:nvPr>
            <p:ph idx="1" type="body"/>
          </p:nvPr>
        </p:nvSpPr>
        <p:spPr>
          <a:xfrm>
            <a:off x="838200" y="2644600"/>
            <a:ext cx="4301700" cy="3532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600"/>
              <a:t>Our tool can allow interactive exploration of the rich SEDAC data and comparison with local socio-economic indicators. </a:t>
            </a:r>
            <a:endParaRPr sz="2600"/>
          </a:p>
          <a:p>
            <a:pPr indent="0" lvl="0" marL="0" rtl="0" algn="l">
              <a:spcBef>
                <a:spcPts val="1000"/>
              </a:spcBef>
              <a:spcAft>
                <a:spcPts val="0"/>
              </a:spcAft>
              <a:buNone/>
            </a:pPr>
            <a:r>
              <a:rPr lang="en-US" sz="2600"/>
              <a:t>By integrating with INFORM, risk-based insights and policies can be formed using the tool. </a:t>
            </a:r>
            <a:endParaRPr sz="2600"/>
          </a:p>
        </p:txBody>
      </p:sp>
      <p:pic>
        <p:nvPicPr>
          <p:cNvPr id="145" name="Google Shape;145;p18"/>
          <p:cNvPicPr preferRelativeResize="0"/>
          <p:nvPr/>
        </p:nvPicPr>
        <p:blipFill>
          <a:blip r:embed="rId4">
            <a:alphaModFix/>
          </a:blip>
          <a:stretch>
            <a:fillRect/>
          </a:stretch>
        </p:blipFill>
        <p:spPr>
          <a:xfrm>
            <a:off x="5139900" y="2633250"/>
            <a:ext cx="6573975" cy="3532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p:nvPr/>
        </p:nvSpPr>
        <p:spPr>
          <a:xfrm>
            <a:off x="0" y="0"/>
            <a:ext cx="12192000" cy="1132200"/>
          </a:xfrm>
          <a:prstGeom prst="rect">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51" name="Google Shape;151;p19"/>
          <p:cNvPicPr preferRelativeResize="0"/>
          <p:nvPr/>
        </p:nvPicPr>
        <p:blipFill rotWithShape="1">
          <a:blip r:embed="rId3">
            <a:alphaModFix/>
          </a:blip>
          <a:srcRect b="0" l="0" r="0" t="0"/>
          <a:stretch/>
        </p:blipFill>
        <p:spPr>
          <a:xfrm>
            <a:off x="116115" y="0"/>
            <a:ext cx="1494971" cy="1494971"/>
          </a:xfrm>
          <a:prstGeom prst="rect">
            <a:avLst/>
          </a:prstGeom>
          <a:noFill/>
          <a:ln>
            <a:noFill/>
          </a:ln>
        </p:spPr>
      </p:pic>
      <p:sp>
        <p:nvSpPr>
          <p:cNvPr id="152" name="Google Shape;152;p19"/>
          <p:cNvSpPr txBox="1"/>
          <p:nvPr/>
        </p:nvSpPr>
        <p:spPr>
          <a:xfrm>
            <a:off x="1683659" y="43542"/>
            <a:ext cx="7663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lt1"/>
                </a:solidFill>
                <a:latin typeface="Teko"/>
                <a:ea typeface="Teko"/>
                <a:cs typeface="Teko"/>
                <a:sym typeface="Teko"/>
              </a:rPr>
              <a:t>Global Hazard Exposure and Resilience Trends</a:t>
            </a:r>
            <a:endParaRPr/>
          </a:p>
          <a:p>
            <a:pPr indent="0" lvl="0" marL="0" marR="0" rtl="0" algn="l">
              <a:spcBef>
                <a:spcPts val="0"/>
              </a:spcBef>
              <a:spcAft>
                <a:spcPts val="0"/>
              </a:spcAft>
              <a:buNone/>
            </a:pPr>
            <a:r>
              <a:rPr lang="en-US" sz="3200">
                <a:solidFill>
                  <a:schemeClr val="lt1"/>
                </a:solidFill>
                <a:latin typeface="Teko"/>
                <a:ea typeface="Teko"/>
                <a:cs typeface="Teko"/>
                <a:sym typeface="Teko"/>
              </a:rPr>
              <a:t>By Earth Observation Analysis Tools (Global HEARTBEAT)</a:t>
            </a:r>
            <a:endParaRPr sz="3200">
              <a:solidFill>
                <a:schemeClr val="lt1"/>
              </a:solidFill>
              <a:latin typeface="Teko"/>
              <a:ea typeface="Teko"/>
              <a:cs typeface="Teko"/>
              <a:sym typeface="Teko"/>
            </a:endParaRPr>
          </a:p>
        </p:txBody>
      </p:sp>
      <p:grpSp>
        <p:nvGrpSpPr>
          <p:cNvPr id="153" name="Google Shape;153;p19"/>
          <p:cNvGrpSpPr/>
          <p:nvPr/>
        </p:nvGrpSpPr>
        <p:grpSpPr>
          <a:xfrm>
            <a:off x="9347450" y="3677750"/>
            <a:ext cx="2005659" cy="2262013"/>
            <a:chOff x="9768300" y="2326175"/>
            <a:chExt cx="2005659" cy="2262013"/>
          </a:xfrm>
        </p:grpSpPr>
        <p:pic>
          <p:nvPicPr>
            <p:cNvPr id="154" name="Google Shape;154;p19"/>
            <p:cNvPicPr preferRelativeResize="0"/>
            <p:nvPr/>
          </p:nvPicPr>
          <p:blipFill rotWithShape="1">
            <a:blip r:embed="rId4">
              <a:alphaModFix/>
            </a:blip>
            <a:srcRect b="34590" l="14053" r="21095" t="3597"/>
            <a:stretch/>
          </p:blipFill>
          <p:spPr>
            <a:xfrm>
              <a:off x="10168050" y="2708700"/>
              <a:ext cx="1494950" cy="1424884"/>
            </a:xfrm>
            <a:prstGeom prst="rect">
              <a:avLst/>
            </a:prstGeom>
            <a:noFill/>
            <a:ln>
              <a:noFill/>
            </a:ln>
          </p:spPr>
        </p:pic>
        <p:grpSp>
          <p:nvGrpSpPr>
            <p:cNvPr id="155" name="Google Shape;155;p19"/>
            <p:cNvGrpSpPr/>
            <p:nvPr/>
          </p:nvGrpSpPr>
          <p:grpSpPr>
            <a:xfrm>
              <a:off x="9768300" y="2326175"/>
              <a:ext cx="2005659" cy="2262013"/>
              <a:chOff x="582817" y="2352126"/>
              <a:chExt cx="1834500" cy="1995600"/>
            </a:xfrm>
          </p:grpSpPr>
          <p:sp>
            <p:nvSpPr>
              <p:cNvPr id="156" name="Google Shape;156;p19"/>
              <p:cNvSpPr/>
              <p:nvPr/>
            </p:nvSpPr>
            <p:spPr>
              <a:xfrm>
                <a:off x="582817" y="2352126"/>
                <a:ext cx="1834500" cy="19956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738300" y="2465375"/>
                <a:ext cx="1494900" cy="17298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9"/>
            <p:cNvSpPr/>
            <p:nvPr/>
          </p:nvSpPr>
          <p:spPr>
            <a:xfrm>
              <a:off x="10061475" y="2614050"/>
              <a:ext cx="1461300" cy="16500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9"/>
          <p:cNvGrpSpPr/>
          <p:nvPr/>
        </p:nvGrpSpPr>
        <p:grpSpPr>
          <a:xfrm>
            <a:off x="-81600" y="3764200"/>
            <a:ext cx="3679200" cy="2506250"/>
            <a:chOff x="-386400" y="3764200"/>
            <a:chExt cx="3679200" cy="2506250"/>
          </a:xfrm>
        </p:grpSpPr>
        <p:grpSp>
          <p:nvGrpSpPr>
            <p:cNvPr id="160" name="Google Shape;160;p19"/>
            <p:cNvGrpSpPr/>
            <p:nvPr/>
          </p:nvGrpSpPr>
          <p:grpSpPr>
            <a:xfrm>
              <a:off x="551850" y="3764200"/>
              <a:ext cx="1802700" cy="1995600"/>
              <a:chOff x="582825" y="2352125"/>
              <a:chExt cx="1802700" cy="1995600"/>
            </a:xfrm>
          </p:grpSpPr>
          <p:pic>
            <p:nvPicPr>
              <p:cNvPr id="161" name="Google Shape;161;p19"/>
              <p:cNvPicPr preferRelativeResize="0"/>
              <p:nvPr/>
            </p:nvPicPr>
            <p:blipFill>
              <a:blip r:embed="rId5">
                <a:alphaModFix/>
              </a:blip>
              <a:stretch>
                <a:fillRect/>
              </a:stretch>
            </p:blipFill>
            <p:spPr>
              <a:xfrm>
                <a:off x="738300" y="2589750"/>
                <a:ext cx="1494950" cy="1494950"/>
              </a:xfrm>
              <a:prstGeom prst="rect">
                <a:avLst/>
              </a:prstGeom>
              <a:noFill/>
              <a:ln>
                <a:noFill/>
              </a:ln>
            </p:spPr>
          </p:pic>
          <p:grpSp>
            <p:nvGrpSpPr>
              <p:cNvPr id="162" name="Google Shape;162;p19"/>
              <p:cNvGrpSpPr/>
              <p:nvPr/>
            </p:nvGrpSpPr>
            <p:grpSpPr>
              <a:xfrm>
                <a:off x="582825" y="2352125"/>
                <a:ext cx="1802700" cy="1995600"/>
                <a:chOff x="582825" y="2352125"/>
                <a:chExt cx="1802700" cy="1995600"/>
              </a:xfrm>
            </p:grpSpPr>
            <p:sp>
              <p:nvSpPr>
                <p:cNvPr id="163" name="Google Shape;163;p19"/>
                <p:cNvSpPr/>
                <p:nvPr/>
              </p:nvSpPr>
              <p:spPr>
                <a:xfrm>
                  <a:off x="582825" y="2352125"/>
                  <a:ext cx="1802700" cy="19956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738300" y="2465375"/>
                  <a:ext cx="1494900" cy="17298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5" name="Google Shape;165;p19"/>
            <p:cNvSpPr txBox="1"/>
            <p:nvPr/>
          </p:nvSpPr>
          <p:spPr>
            <a:xfrm>
              <a:off x="-386400" y="5639250"/>
              <a:ext cx="36792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Cricket Soong - PHL</a:t>
              </a:r>
              <a:endParaRPr b="1" sz="1600">
                <a:latin typeface="Calibri"/>
                <a:ea typeface="Calibri"/>
                <a:cs typeface="Calibri"/>
                <a:sym typeface="Calibri"/>
              </a:endParaRPr>
            </a:p>
            <a:p>
              <a:pPr indent="0" lvl="0" marL="0" rtl="0" algn="ctr">
                <a:spcBef>
                  <a:spcPts val="0"/>
                </a:spcBef>
                <a:spcAft>
                  <a:spcPts val="0"/>
                </a:spcAft>
                <a:buNone/>
              </a:pPr>
              <a:r>
                <a:rPr b="1" lang="en-US" sz="1600">
                  <a:latin typeface="Calibri"/>
                  <a:ea typeface="Calibri"/>
                  <a:cs typeface="Calibri"/>
                  <a:sym typeface="Calibri"/>
                </a:rPr>
                <a:t>Emerging Technologies Consultant</a:t>
              </a:r>
              <a:endParaRPr b="1" sz="1600">
                <a:latin typeface="Calibri"/>
                <a:ea typeface="Calibri"/>
                <a:cs typeface="Calibri"/>
                <a:sym typeface="Calibri"/>
              </a:endParaRPr>
            </a:p>
          </p:txBody>
        </p:sp>
      </p:grpSp>
      <p:grpSp>
        <p:nvGrpSpPr>
          <p:cNvPr id="166" name="Google Shape;166;p19"/>
          <p:cNvGrpSpPr/>
          <p:nvPr/>
        </p:nvGrpSpPr>
        <p:grpSpPr>
          <a:xfrm>
            <a:off x="2149138" y="2551125"/>
            <a:ext cx="3679200" cy="2513471"/>
            <a:chOff x="1920538" y="2551125"/>
            <a:chExt cx="3679200" cy="2513471"/>
          </a:xfrm>
        </p:grpSpPr>
        <p:grpSp>
          <p:nvGrpSpPr>
            <p:cNvPr id="167" name="Google Shape;167;p19"/>
            <p:cNvGrpSpPr/>
            <p:nvPr/>
          </p:nvGrpSpPr>
          <p:grpSpPr>
            <a:xfrm>
              <a:off x="2879073" y="3130860"/>
              <a:ext cx="1762139" cy="1933736"/>
              <a:chOff x="2706873" y="2414110"/>
              <a:chExt cx="1762139" cy="1933736"/>
            </a:xfrm>
          </p:grpSpPr>
          <p:pic>
            <p:nvPicPr>
              <p:cNvPr id="168" name="Google Shape;168;p19"/>
              <p:cNvPicPr preferRelativeResize="0"/>
              <p:nvPr/>
            </p:nvPicPr>
            <p:blipFill rotWithShape="1">
              <a:blip r:embed="rId6">
                <a:alphaModFix/>
              </a:blip>
              <a:srcRect b="30700" l="22967" r="2705" t="13072"/>
              <a:stretch/>
            </p:blipFill>
            <p:spPr>
              <a:xfrm>
                <a:off x="2869500" y="2642475"/>
                <a:ext cx="1429882" cy="1442224"/>
              </a:xfrm>
              <a:prstGeom prst="rect">
                <a:avLst/>
              </a:prstGeom>
              <a:noFill/>
              <a:ln>
                <a:noFill/>
              </a:ln>
            </p:spPr>
          </p:pic>
          <p:grpSp>
            <p:nvGrpSpPr>
              <p:cNvPr id="169" name="Google Shape;169;p19"/>
              <p:cNvGrpSpPr/>
              <p:nvPr/>
            </p:nvGrpSpPr>
            <p:grpSpPr>
              <a:xfrm>
                <a:off x="2706873" y="2414110"/>
                <a:ext cx="1762139" cy="1933736"/>
                <a:chOff x="582825" y="2352125"/>
                <a:chExt cx="1802700" cy="1995600"/>
              </a:xfrm>
            </p:grpSpPr>
            <p:sp>
              <p:nvSpPr>
                <p:cNvPr id="170" name="Google Shape;170;p19"/>
                <p:cNvSpPr/>
                <p:nvPr/>
              </p:nvSpPr>
              <p:spPr>
                <a:xfrm>
                  <a:off x="582825" y="2352125"/>
                  <a:ext cx="1802700" cy="19956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738300" y="2465375"/>
                  <a:ext cx="1494900" cy="17298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 name="Google Shape;172;p19"/>
            <p:cNvSpPr txBox="1"/>
            <p:nvPr/>
          </p:nvSpPr>
          <p:spPr>
            <a:xfrm>
              <a:off x="1920538" y="2551125"/>
              <a:ext cx="36792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Denise Brennan-Rieder - CAN</a:t>
              </a:r>
              <a:endParaRPr b="1" sz="1600">
                <a:latin typeface="Calibri"/>
                <a:ea typeface="Calibri"/>
                <a:cs typeface="Calibri"/>
                <a:sym typeface="Calibri"/>
              </a:endParaRPr>
            </a:p>
            <a:p>
              <a:pPr indent="0" lvl="0" marL="0" rtl="0" algn="ctr">
                <a:spcBef>
                  <a:spcPts val="0"/>
                </a:spcBef>
                <a:spcAft>
                  <a:spcPts val="0"/>
                </a:spcAft>
                <a:buNone/>
              </a:pPr>
              <a:r>
                <a:rPr b="1" lang="en-US" sz="1600">
                  <a:latin typeface="Calibri"/>
                  <a:ea typeface="Calibri"/>
                  <a:cs typeface="Calibri"/>
                  <a:sym typeface="Calibri"/>
                </a:rPr>
                <a:t>Medical Researcher, Protein Chemistry</a:t>
              </a:r>
              <a:endParaRPr b="1" sz="1600">
                <a:latin typeface="Calibri"/>
                <a:ea typeface="Calibri"/>
                <a:cs typeface="Calibri"/>
                <a:sym typeface="Calibri"/>
              </a:endParaRPr>
            </a:p>
          </p:txBody>
        </p:sp>
      </p:grpSp>
      <p:grpSp>
        <p:nvGrpSpPr>
          <p:cNvPr id="173" name="Google Shape;173;p19"/>
          <p:cNvGrpSpPr/>
          <p:nvPr/>
        </p:nvGrpSpPr>
        <p:grpSpPr>
          <a:xfrm>
            <a:off x="6380225" y="2551125"/>
            <a:ext cx="3679200" cy="2703012"/>
            <a:chOff x="6456425" y="2828200"/>
            <a:chExt cx="3679200" cy="2703012"/>
          </a:xfrm>
        </p:grpSpPr>
        <p:grpSp>
          <p:nvGrpSpPr>
            <p:cNvPr id="174" name="Google Shape;174;p19"/>
            <p:cNvGrpSpPr/>
            <p:nvPr/>
          </p:nvGrpSpPr>
          <p:grpSpPr>
            <a:xfrm>
              <a:off x="7310572" y="3269199"/>
              <a:ext cx="1970892" cy="2262013"/>
              <a:chOff x="5107922" y="2297999"/>
              <a:chExt cx="1970892" cy="2262013"/>
            </a:xfrm>
          </p:grpSpPr>
          <p:pic>
            <p:nvPicPr>
              <p:cNvPr id="175" name="Google Shape;175;p19"/>
              <p:cNvPicPr preferRelativeResize="0"/>
              <p:nvPr/>
            </p:nvPicPr>
            <p:blipFill>
              <a:blip r:embed="rId7">
                <a:alphaModFix/>
              </a:blip>
              <a:stretch>
                <a:fillRect/>
              </a:stretch>
            </p:blipFill>
            <p:spPr>
              <a:xfrm>
                <a:off x="5337850" y="2642475"/>
                <a:ext cx="1608825" cy="1608825"/>
              </a:xfrm>
              <a:prstGeom prst="rect">
                <a:avLst/>
              </a:prstGeom>
              <a:noFill/>
              <a:ln>
                <a:noFill/>
              </a:ln>
            </p:spPr>
          </p:pic>
          <p:sp>
            <p:nvSpPr>
              <p:cNvPr id="176" name="Google Shape;176;p19"/>
              <p:cNvSpPr/>
              <p:nvPr/>
            </p:nvSpPr>
            <p:spPr>
              <a:xfrm>
                <a:off x="5411612" y="2499174"/>
                <a:ext cx="1461300" cy="16761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19"/>
              <p:cNvGrpSpPr/>
              <p:nvPr/>
            </p:nvGrpSpPr>
            <p:grpSpPr>
              <a:xfrm>
                <a:off x="5107922" y="2297999"/>
                <a:ext cx="1970892" cy="2262013"/>
                <a:chOff x="582825" y="2352125"/>
                <a:chExt cx="1802700" cy="1995600"/>
              </a:xfrm>
            </p:grpSpPr>
            <p:sp>
              <p:nvSpPr>
                <p:cNvPr id="178" name="Google Shape;178;p19"/>
                <p:cNvSpPr/>
                <p:nvPr/>
              </p:nvSpPr>
              <p:spPr>
                <a:xfrm>
                  <a:off x="582825" y="2352125"/>
                  <a:ext cx="1802700" cy="19956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738300" y="2465375"/>
                  <a:ext cx="1494900" cy="17298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 name="Google Shape;180;p19"/>
            <p:cNvSpPr txBox="1"/>
            <p:nvPr/>
          </p:nvSpPr>
          <p:spPr>
            <a:xfrm>
              <a:off x="6456425" y="2828200"/>
              <a:ext cx="36792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Emily Jo Vizmonte - PHL</a:t>
              </a:r>
              <a:endParaRPr b="1" sz="1600">
                <a:latin typeface="Calibri"/>
                <a:ea typeface="Calibri"/>
                <a:cs typeface="Calibri"/>
                <a:sym typeface="Calibri"/>
              </a:endParaRPr>
            </a:p>
            <a:p>
              <a:pPr indent="0" lvl="0" marL="0" rtl="0" algn="ctr">
                <a:spcBef>
                  <a:spcPts val="0"/>
                </a:spcBef>
                <a:spcAft>
                  <a:spcPts val="0"/>
                </a:spcAft>
                <a:buNone/>
              </a:pPr>
              <a:r>
                <a:rPr b="1" lang="en-US" sz="1600">
                  <a:latin typeface="Calibri"/>
                  <a:ea typeface="Calibri"/>
                  <a:cs typeface="Calibri"/>
                  <a:sym typeface="Calibri"/>
                </a:rPr>
                <a:t>Analytics Consultant</a:t>
              </a:r>
              <a:endParaRPr b="1" sz="1600">
                <a:latin typeface="Calibri"/>
                <a:ea typeface="Calibri"/>
                <a:cs typeface="Calibri"/>
                <a:sym typeface="Calibri"/>
              </a:endParaRPr>
            </a:p>
          </p:txBody>
        </p:sp>
      </p:grpSp>
      <p:grpSp>
        <p:nvGrpSpPr>
          <p:cNvPr id="181" name="Google Shape;181;p19"/>
          <p:cNvGrpSpPr/>
          <p:nvPr/>
        </p:nvGrpSpPr>
        <p:grpSpPr>
          <a:xfrm>
            <a:off x="4214538" y="3682049"/>
            <a:ext cx="3679200" cy="2580051"/>
            <a:chOff x="4062138" y="3834449"/>
            <a:chExt cx="3679200" cy="2580051"/>
          </a:xfrm>
        </p:grpSpPr>
        <p:grpSp>
          <p:nvGrpSpPr>
            <p:cNvPr id="182" name="Google Shape;182;p19"/>
            <p:cNvGrpSpPr/>
            <p:nvPr/>
          </p:nvGrpSpPr>
          <p:grpSpPr>
            <a:xfrm>
              <a:off x="4914247" y="3834449"/>
              <a:ext cx="1970892" cy="2262013"/>
              <a:chOff x="7599609" y="2249974"/>
              <a:chExt cx="1970892" cy="2262013"/>
            </a:xfrm>
          </p:grpSpPr>
          <p:pic>
            <p:nvPicPr>
              <p:cNvPr id="183" name="Google Shape;183;p19"/>
              <p:cNvPicPr preferRelativeResize="0"/>
              <p:nvPr/>
            </p:nvPicPr>
            <p:blipFill rotWithShape="1">
              <a:blip r:embed="rId8">
                <a:alphaModFix/>
              </a:blip>
              <a:srcRect b="21067" l="10774" r="11819" t="0"/>
              <a:stretch/>
            </p:blipFill>
            <p:spPr>
              <a:xfrm>
                <a:off x="7870125" y="2642475"/>
                <a:ext cx="1429874" cy="1458176"/>
              </a:xfrm>
              <a:prstGeom prst="rect">
                <a:avLst/>
              </a:prstGeom>
              <a:noFill/>
              <a:ln>
                <a:noFill/>
              </a:ln>
            </p:spPr>
          </p:pic>
          <p:grpSp>
            <p:nvGrpSpPr>
              <p:cNvPr id="184" name="Google Shape;184;p19"/>
              <p:cNvGrpSpPr/>
              <p:nvPr/>
            </p:nvGrpSpPr>
            <p:grpSpPr>
              <a:xfrm>
                <a:off x="7599609" y="2249974"/>
                <a:ext cx="1970892" cy="2262013"/>
                <a:chOff x="582825" y="2352125"/>
                <a:chExt cx="1802700" cy="1995600"/>
              </a:xfrm>
            </p:grpSpPr>
            <p:sp>
              <p:nvSpPr>
                <p:cNvPr id="185" name="Google Shape;185;p19"/>
                <p:cNvSpPr/>
                <p:nvPr/>
              </p:nvSpPr>
              <p:spPr>
                <a:xfrm>
                  <a:off x="582825" y="2352125"/>
                  <a:ext cx="1802700" cy="19956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738300" y="2465375"/>
                  <a:ext cx="1494900" cy="17298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9"/>
              <p:cNvSpPr/>
              <p:nvPr/>
            </p:nvSpPr>
            <p:spPr>
              <a:xfrm>
                <a:off x="7892775" y="2537850"/>
                <a:ext cx="1461300" cy="1650000"/>
              </a:xfrm>
              <a:prstGeom prst="ellipse">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9"/>
            <p:cNvSpPr txBox="1"/>
            <p:nvPr/>
          </p:nvSpPr>
          <p:spPr>
            <a:xfrm>
              <a:off x="4062138" y="5783300"/>
              <a:ext cx="36792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Rachelle Leah Melendres - PHL</a:t>
              </a:r>
              <a:endParaRPr b="1" sz="1600">
                <a:latin typeface="Calibri"/>
                <a:ea typeface="Calibri"/>
                <a:cs typeface="Calibri"/>
                <a:sym typeface="Calibri"/>
              </a:endParaRPr>
            </a:p>
            <a:p>
              <a:pPr indent="0" lvl="0" marL="0" rtl="0" algn="ctr">
                <a:spcBef>
                  <a:spcPts val="0"/>
                </a:spcBef>
                <a:spcAft>
                  <a:spcPts val="0"/>
                </a:spcAft>
                <a:buNone/>
              </a:pPr>
              <a:r>
                <a:rPr b="1" lang="en-US" sz="1600">
                  <a:latin typeface="Calibri"/>
                  <a:ea typeface="Calibri"/>
                  <a:cs typeface="Calibri"/>
                  <a:sym typeface="Calibri"/>
                </a:rPr>
                <a:t>Analytics Consultant</a:t>
              </a:r>
              <a:endParaRPr b="1" sz="1600">
                <a:latin typeface="Calibri"/>
                <a:ea typeface="Calibri"/>
                <a:cs typeface="Calibri"/>
                <a:sym typeface="Calibri"/>
              </a:endParaRPr>
            </a:p>
          </p:txBody>
        </p:sp>
      </p:grpSp>
      <p:sp>
        <p:nvSpPr>
          <p:cNvPr id="189" name="Google Shape;189;p19"/>
          <p:cNvSpPr txBox="1"/>
          <p:nvPr/>
        </p:nvSpPr>
        <p:spPr>
          <a:xfrm>
            <a:off x="8510675" y="5623775"/>
            <a:ext cx="36792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Mark Pascual - PHL</a:t>
            </a:r>
            <a:endParaRPr b="1" sz="1600">
              <a:latin typeface="Calibri"/>
              <a:ea typeface="Calibri"/>
              <a:cs typeface="Calibri"/>
              <a:sym typeface="Calibri"/>
            </a:endParaRPr>
          </a:p>
          <a:p>
            <a:pPr indent="0" lvl="0" marL="0" rtl="0" algn="ctr">
              <a:spcBef>
                <a:spcPts val="0"/>
              </a:spcBef>
              <a:spcAft>
                <a:spcPts val="0"/>
              </a:spcAft>
              <a:buNone/>
            </a:pPr>
            <a:r>
              <a:rPr b="1" lang="en-US" sz="1600">
                <a:latin typeface="Calibri"/>
                <a:ea typeface="Calibri"/>
                <a:cs typeface="Calibri"/>
                <a:sym typeface="Calibri"/>
              </a:rPr>
              <a:t>Full Stack Developer | Data Science</a:t>
            </a:r>
            <a:endParaRPr b="1" sz="1600">
              <a:latin typeface="Calibri"/>
              <a:ea typeface="Calibri"/>
              <a:cs typeface="Calibri"/>
              <a:sym typeface="Calibri"/>
            </a:endParaRPr>
          </a:p>
        </p:txBody>
      </p:sp>
      <p:sp>
        <p:nvSpPr>
          <p:cNvPr id="190" name="Google Shape;190;p19"/>
          <p:cNvSpPr txBox="1"/>
          <p:nvPr>
            <p:ph type="title"/>
          </p:nvPr>
        </p:nvSpPr>
        <p:spPr>
          <a:xfrm>
            <a:off x="838200" y="138300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Our Team</a:t>
            </a:r>
            <a:endParaRPr/>
          </a:p>
        </p:txBody>
      </p:sp>
      <p:pic>
        <p:nvPicPr>
          <p:cNvPr id="191" name="Google Shape;191;p19"/>
          <p:cNvPicPr preferRelativeResize="0"/>
          <p:nvPr/>
        </p:nvPicPr>
        <p:blipFill>
          <a:blip r:embed="rId9">
            <a:alphaModFix/>
          </a:blip>
          <a:stretch>
            <a:fillRect/>
          </a:stretch>
        </p:blipFill>
        <p:spPr>
          <a:xfrm>
            <a:off x="9011675" y="1382998"/>
            <a:ext cx="1262399" cy="631200"/>
          </a:xfrm>
          <a:prstGeom prst="rect">
            <a:avLst/>
          </a:prstGeom>
          <a:noFill/>
          <a:ln cap="flat" cmpd="sng" w="9525">
            <a:solidFill>
              <a:srgbClr val="000000"/>
            </a:solidFill>
            <a:prstDash val="solid"/>
            <a:round/>
            <a:headEnd len="sm" w="sm" type="none"/>
            <a:tailEnd len="sm" w="sm" type="none"/>
          </a:ln>
        </p:spPr>
      </p:pic>
      <p:pic>
        <p:nvPicPr>
          <p:cNvPr id="192" name="Google Shape;192;p19"/>
          <p:cNvPicPr preferRelativeResize="0"/>
          <p:nvPr/>
        </p:nvPicPr>
        <p:blipFill>
          <a:blip r:embed="rId10">
            <a:alphaModFix/>
          </a:blip>
          <a:stretch>
            <a:fillRect/>
          </a:stretch>
        </p:blipFill>
        <p:spPr>
          <a:xfrm>
            <a:off x="10426475" y="1382998"/>
            <a:ext cx="1262399" cy="63121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